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</p:sldMasterIdLst>
  <p:notesMasterIdLst>
    <p:notesMasterId r:id="rId24"/>
  </p:notesMasterIdLst>
  <p:handoutMasterIdLst>
    <p:handoutMasterId r:id="rId25"/>
  </p:handoutMasterIdLst>
  <p:sldIdLst>
    <p:sldId id="276" r:id="rId3"/>
    <p:sldId id="322" r:id="rId4"/>
    <p:sldId id="350" r:id="rId5"/>
    <p:sldId id="351" r:id="rId6"/>
    <p:sldId id="347" r:id="rId7"/>
    <p:sldId id="304" r:id="rId8"/>
    <p:sldId id="333" r:id="rId9"/>
    <p:sldId id="331" r:id="rId10"/>
    <p:sldId id="356" r:id="rId11"/>
    <p:sldId id="353" r:id="rId12"/>
    <p:sldId id="355" r:id="rId13"/>
    <p:sldId id="342" r:id="rId14"/>
    <p:sldId id="362" r:id="rId15"/>
    <p:sldId id="365" r:id="rId16"/>
    <p:sldId id="366" r:id="rId17"/>
    <p:sldId id="358" r:id="rId18"/>
    <p:sldId id="334" r:id="rId19"/>
    <p:sldId id="311" r:id="rId20"/>
    <p:sldId id="313" r:id="rId21"/>
    <p:sldId id="363" r:id="rId22"/>
    <p:sldId id="318" r:id="rId23"/>
  </p:sldIdLst>
  <p:sldSz cx="10058400" cy="7772400"/>
  <p:notesSz cx="9601200" cy="7315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304">
          <p15:clr>
            <a:srgbClr val="A4A3A4"/>
          </p15:clr>
        </p15:guide>
        <p15:guide id="2" pos="302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clrMru>
    <a:srgbClr val="008000"/>
    <a:srgbClr val="DAA600"/>
    <a:srgbClr val="CC66FF"/>
    <a:srgbClr val="FF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74" autoAdjust="0"/>
    <p:restoredTop sz="73218" autoAdjust="0"/>
  </p:normalViewPr>
  <p:slideViewPr>
    <p:cSldViewPr>
      <p:cViewPr varScale="1">
        <p:scale>
          <a:sx n="108" d="100"/>
          <a:sy n="108" d="100"/>
        </p:scale>
        <p:origin x="1926" y="10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3" d="100"/>
        <a:sy n="163" d="100"/>
      </p:scale>
      <p:origin x="0" y="0"/>
    </p:cViewPr>
  </p:sorterViewPr>
  <p:notesViewPr>
    <p:cSldViewPr>
      <p:cViewPr varScale="1">
        <p:scale>
          <a:sx n="110" d="100"/>
          <a:sy n="110" d="100"/>
        </p:scale>
        <p:origin x="-2376" y="-84"/>
      </p:cViewPr>
      <p:guideLst>
        <p:guide orient="horz" pos="2304"/>
        <p:guide pos="30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3" Type="http://schemas.openxmlformats.org/officeDocument/2006/relationships/image" Target="../media/image46.png"/><Relationship Id="rId21" Type="http://schemas.openxmlformats.org/officeDocument/2006/relationships/image" Target="../media/image64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" Type="http://schemas.openxmlformats.org/officeDocument/2006/relationships/image" Target="../media/image45.png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image" Target="../media/image44.png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24" Type="http://schemas.openxmlformats.org/officeDocument/2006/relationships/image" Target="../media/image67.png"/><Relationship Id="rId5" Type="http://schemas.openxmlformats.org/officeDocument/2006/relationships/image" Target="../media/image48.png"/><Relationship Id="rId15" Type="http://schemas.openxmlformats.org/officeDocument/2006/relationships/image" Target="../media/image58.png"/><Relationship Id="rId23" Type="http://schemas.openxmlformats.org/officeDocument/2006/relationships/image" Target="../media/image66.png"/><Relationship Id="rId10" Type="http://schemas.openxmlformats.org/officeDocument/2006/relationships/image" Target="../media/image53.png"/><Relationship Id="rId19" Type="http://schemas.openxmlformats.org/officeDocument/2006/relationships/image" Target="../media/image62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Relationship Id="rId22" Type="http://schemas.openxmlformats.org/officeDocument/2006/relationships/image" Target="../media/image6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438560" y="6947648"/>
            <a:ext cx="4161126" cy="366059"/>
          </a:xfrm>
          <a:prstGeom prst="rect">
            <a:avLst/>
          </a:prstGeom>
        </p:spPr>
        <p:txBody>
          <a:bodyPr vert="horz" lIns="86736" tIns="43368" rIns="86736" bIns="43368" rtlCol="0" anchor="b"/>
          <a:lstStyle>
            <a:lvl1pPr algn="r">
              <a:defRPr sz="1100"/>
            </a:lvl1pPr>
          </a:lstStyle>
          <a:p>
            <a:fld id="{97C9830B-ED80-458C-A0C4-1106330BC0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972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161126" cy="366059"/>
          </a:xfrm>
          <a:prstGeom prst="rect">
            <a:avLst/>
          </a:prstGeom>
        </p:spPr>
        <p:txBody>
          <a:bodyPr vert="horz" lIns="86736" tIns="43368" rIns="86736" bIns="43368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560" y="1"/>
            <a:ext cx="4161126" cy="366059"/>
          </a:xfrm>
          <a:prstGeom prst="rect">
            <a:avLst/>
          </a:prstGeom>
        </p:spPr>
        <p:txBody>
          <a:bodyPr vert="horz" lIns="86736" tIns="43368" rIns="86736" bIns="43368" rtlCol="0"/>
          <a:lstStyle>
            <a:lvl1pPr algn="r">
              <a:defRPr sz="1100"/>
            </a:lvl1pPr>
          </a:lstStyle>
          <a:p>
            <a:fld id="{4C640CE2-0A53-418C-BB7B-AE78A88B357D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5775" y="547688"/>
            <a:ext cx="3549650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736" tIns="43368" rIns="86736" bIns="4336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726" y="3475318"/>
            <a:ext cx="7679748" cy="3291542"/>
          </a:xfrm>
          <a:prstGeom prst="rect">
            <a:avLst/>
          </a:prstGeom>
        </p:spPr>
        <p:txBody>
          <a:bodyPr vert="horz" lIns="86736" tIns="43368" rIns="86736" bIns="4336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947648"/>
            <a:ext cx="4161126" cy="366059"/>
          </a:xfrm>
          <a:prstGeom prst="rect">
            <a:avLst/>
          </a:prstGeom>
        </p:spPr>
        <p:txBody>
          <a:bodyPr vert="horz" lIns="86736" tIns="43368" rIns="86736" bIns="43368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560" y="6947648"/>
            <a:ext cx="4161126" cy="366059"/>
          </a:xfrm>
          <a:prstGeom prst="rect">
            <a:avLst/>
          </a:prstGeom>
        </p:spPr>
        <p:txBody>
          <a:bodyPr vert="horz" lIns="86736" tIns="43368" rIns="86736" bIns="43368" rtlCol="0" anchor="b"/>
          <a:lstStyle>
            <a:lvl1pPr algn="r">
              <a:defRPr sz="1100"/>
            </a:lvl1pPr>
          </a:lstStyle>
          <a:p>
            <a:fld id="{AE0D99AC-9B73-4031-9583-3494B6C7495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672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869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836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81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6475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074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751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664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830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754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3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027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821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5293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8672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254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1310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3409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406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D99AC-9B73-4031-9583-3494B6C74955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464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063" y="2414588"/>
            <a:ext cx="8550275" cy="16652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8125" y="4403725"/>
            <a:ext cx="7042150" cy="19875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38" y="4994275"/>
            <a:ext cx="8548687" cy="15446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5338" y="3294063"/>
            <a:ext cx="8548687" cy="17002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812925"/>
            <a:ext cx="4449762" cy="513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812925"/>
            <a:ext cx="4449763" cy="513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238" y="1739900"/>
            <a:ext cx="4443412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238" y="2465388"/>
            <a:ext cx="4443412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0163" y="1739900"/>
            <a:ext cx="4445000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0163" y="2465388"/>
            <a:ext cx="4445000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9563"/>
            <a:ext cx="3308350" cy="13176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238" y="309563"/>
            <a:ext cx="5622925" cy="66341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38" y="1627188"/>
            <a:ext cx="3308350" cy="53165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675" y="5440363"/>
            <a:ext cx="6035675" cy="6429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1675" y="693738"/>
            <a:ext cx="6035675" cy="4664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1675" y="6083300"/>
            <a:ext cx="6035675" cy="9112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975" y="311150"/>
            <a:ext cx="2262188" cy="6632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11150"/>
            <a:ext cx="6637337" cy="6632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E1AAB86B-5535-4288-A407-F1176CCC9403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90EBD50B-B45D-4660-921B-9BBEA91F30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063" y="2414588"/>
            <a:ext cx="8550275" cy="166528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8125" y="4403725"/>
            <a:ext cx="7042150" cy="19875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11150"/>
            <a:ext cx="9051925" cy="1295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238" y="1812925"/>
            <a:ext cx="9051925" cy="5130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38" y="4994275"/>
            <a:ext cx="8548687" cy="154463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5338" y="3294063"/>
            <a:ext cx="8548687" cy="17002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11150"/>
            <a:ext cx="9051925" cy="1295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812925"/>
            <a:ext cx="4449762" cy="5130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812925"/>
            <a:ext cx="4449763" cy="5130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11150"/>
            <a:ext cx="9051925" cy="1295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238" y="1739900"/>
            <a:ext cx="4443412" cy="7254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238" y="2465388"/>
            <a:ext cx="4443412" cy="44783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0163" y="1739900"/>
            <a:ext cx="4445000" cy="7254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0163" y="2465388"/>
            <a:ext cx="4445000" cy="44783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11150"/>
            <a:ext cx="9051925" cy="1295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9563"/>
            <a:ext cx="3308350" cy="13176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238" y="309563"/>
            <a:ext cx="5622925" cy="66341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38" y="1627188"/>
            <a:ext cx="3308350" cy="53165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675" y="5440363"/>
            <a:ext cx="6035675" cy="642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1675" y="693738"/>
            <a:ext cx="6035675" cy="4664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1675" y="6083300"/>
            <a:ext cx="6035675" cy="9112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11150"/>
            <a:ext cx="9051925" cy="1295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1812925"/>
            <a:ext cx="9051925" cy="5130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975" y="311150"/>
            <a:ext cx="2262188" cy="66325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11150"/>
            <a:ext cx="6637337" cy="66325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2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D29B7356-4B43-466C-945C-59FCBD32CF3B}" type="datetimeFigureOut">
              <a:rPr lang="en-US" smtClean="0"/>
              <a:pPr/>
              <a:t>11/21/2016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6938" y="7204075"/>
            <a:ext cx="3184525" cy="414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8838" y="7204075"/>
            <a:ext cx="2346325" cy="414338"/>
          </a:xfrm>
          <a:prstGeom prst="rect">
            <a:avLst/>
          </a:prstGeom>
        </p:spPr>
        <p:txBody>
          <a:bodyPr/>
          <a:lstStyle/>
          <a:p>
            <a:fld id="{FC7A4181-F647-4798-B54F-D8A9DA9F4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ledradiant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mailto:Contact@ledradiant.com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238" y="1812925"/>
            <a:ext cx="9051925" cy="5130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838200"/>
            <a:ext cx="9051925" cy="527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76201"/>
            <a:ext cx="2796972" cy="821864"/>
          </a:xfrm>
          <a:prstGeom prst="rect">
            <a:avLst/>
          </a:prstGeom>
        </p:spPr>
      </p:pic>
      <p:sp>
        <p:nvSpPr>
          <p:cNvPr id="67586" name="Rectangle 2"/>
          <p:cNvSpPr>
            <a:spLocks noChangeArrowheads="1"/>
          </p:cNvSpPr>
          <p:nvPr userDrawn="1"/>
        </p:nvSpPr>
        <p:spPr bwMode="auto">
          <a:xfrm>
            <a:off x="2971800" y="7086600"/>
            <a:ext cx="4038600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-914112" tIns="45720" rIns="-731607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2971800" algn="ctr"/>
                <a:tab pos="5943600" algn="r"/>
              </a:tabLst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yriad Pro" pitchFamily="34" charset="0"/>
                <a:ea typeface="Calibri" pitchFamily="34" charset="0"/>
                <a:cs typeface="Times New Roman" pitchFamily="18" charset="0"/>
              </a:rPr>
              <a:t>Save the environment, your children and the planet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ctr"/>
                <a:tab pos="5943600" algn="r"/>
              </a:tabLst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500 North Dixie Hwy, #8, Hollywood, FL 33020 – (844).533.7230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ctr"/>
                <a:tab pos="5943600" algn="r"/>
              </a:tabLst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  <a:hlinkClick r:id="rId15"/>
              </a:rPr>
              <a:t>Contact@ledradiant.com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  <a:hlinkClick r:id="rId16"/>
              </a:rPr>
              <a:t>www.ledradiant.com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 userDrawn="1"/>
        </p:nvSpPr>
        <p:spPr>
          <a:xfrm flipV="1">
            <a:off x="-838200" y="7373112"/>
            <a:ext cx="11099800" cy="1828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flipV="1">
            <a:off x="2935224" y="685800"/>
            <a:ext cx="6894576" cy="1828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49" r:id="rId12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Myriad Pro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2.jpeg"/><Relationship Id="rId10" Type="http://schemas.openxmlformats.org/officeDocument/2006/relationships/image" Target="../media/image33.gif"/><Relationship Id="rId4" Type="http://schemas.microsoft.com/office/2007/relationships/hdphoto" Target="../media/hdphoto1.wdp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4.png"/><Relationship Id="rId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6.bin"/><Relationship Id="rId18" Type="http://schemas.openxmlformats.org/officeDocument/2006/relationships/image" Target="../media/image51.png"/><Relationship Id="rId26" Type="http://schemas.openxmlformats.org/officeDocument/2006/relationships/image" Target="../media/image55.png"/><Relationship Id="rId39" Type="http://schemas.openxmlformats.org/officeDocument/2006/relationships/oleObject" Target="../embeddings/oleObject19.bin"/><Relationship Id="rId21" Type="http://schemas.openxmlformats.org/officeDocument/2006/relationships/oleObject" Target="../embeddings/oleObject10.bin"/><Relationship Id="rId34" Type="http://schemas.openxmlformats.org/officeDocument/2006/relationships/image" Target="../media/image59.png"/><Relationship Id="rId42" Type="http://schemas.openxmlformats.org/officeDocument/2006/relationships/image" Target="../media/image63.png"/><Relationship Id="rId47" Type="http://schemas.openxmlformats.org/officeDocument/2006/relationships/oleObject" Target="../embeddings/oleObject23.bin"/><Relationship Id="rId50" Type="http://schemas.openxmlformats.org/officeDocument/2006/relationships/image" Target="../media/image67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0.png"/><Relationship Id="rId29" Type="http://schemas.openxmlformats.org/officeDocument/2006/relationships/oleObject" Target="../embeddings/oleObject14.bin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54.png"/><Relationship Id="rId32" Type="http://schemas.openxmlformats.org/officeDocument/2006/relationships/image" Target="../media/image58.png"/><Relationship Id="rId37" Type="http://schemas.openxmlformats.org/officeDocument/2006/relationships/oleObject" Target="../embeddings/oleObject18.bin"/><Relationship Id="rId40" Type="http://schemas.openxmlformats.org/officeDocument/2006/relationships/image" Target="../media/image62.png"/><Relationship Id="rId45" Type="http://schemas.openxmlformats.org/officeDocument/2006/relationships/oleObject" Target="../embeddings/oleObject22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28" Type="http://schemas.openxmlformats.org/officeDocument/2006/relationships/image" Target="../media/image56.png"/><Relationship Id="rId36" Type="http://schemas.openxmlformats.org/officeDocument/2006/relationships/image" Target="../media/image60.png"/><Relationship Id="rId49" Type="http://schemas.openxmlformats.org/officeDocument/2006/relationships/oleObject" Target="../embeddings/oleObject24.bin"/><Relationship Id="rId10" Type="http://schemas.openxmlformats.org/officeDocument/2006/relationships/image" Target="../media/image47.png"/><Relationship Id="rId19" Type="http://schemas.openxmlformats.org/officeDocument/2006/relationships/oleObject" Target="../embeddings/oleObject9.bin"/><Relationship Id="rId31" Type="http://schemas.openxmlformats.org/officeDocument/2006/relationships/oleObject" Target="../embeddings/oleObject15.bin"/><Relationship Id="rId44" Type="http://schemas.openxmlformats.org/officeDocument/2006/relationships/image" Target="../media/image64.png"/><Relationship Id="rId4" Type="http://schemas.openxmlformats.org/officeDocument/2006/relationships/image" Target="../media/image44.png"/><Relationship Id="rId9" Type="http://schemas.openxmlformats.org/officeDocument/2006/relationships/oleObject" Target="../embeddings/oleObject4.bin"/><Relationship Id="rId14" Type="http://schemas.openxmlformats.org/officeDocument/2006/relationships/image" Target="../media/image49.png"/><Relationship Id="rId22" Type="http://schemas.openxmlformats.org/officeDocument/2006/relationships/image" Target="../media/image53.png"/><Relationship Id="rId27" Type="http://schemas.openxmlformats.org/officeDocument/2006/relationships/oleObject" Target="../embeddings/oleObject13.bin"/><Relationship Id="rId30" Type="http://schemas.openxmlformats.org/officeDocument/2006/relationships/image" Target="../media/image57.png"/><Relationship Id="rId35" Type="http://schemas.openxmlformats.org/officeDocument/2006/relationships/oleObject" Target="../embeddings/oleObject17.bin"/><Relationship Id="rId43" Type="http://schemas.openxmlformats.org/officeDocument/2006/relationships/oleObject" Target="../embeddings/oleObject21.bin"/><Relationship Id="rId48" Type="http://schemas.openxmlformats.org/officeDocument/2006/relationships/image" Target="../media/image66.png"/><Relationship Id="rId8" Type="http://schemas.openxmlformats.org/officeDocument/2006/relationships/image" Target="../media/image46.png"/><Relationship Id="rId3" Type="http://schemas.openxmlformats.org/officeDocument/2006/relationships/oleObject" Target="../embeddings/oleObject1.bin"/><Relationship Id="rId12" Type="http://schemas.openxmlformats.org/officeDocument/2006/relationships/image" Target="../media/image48.png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33" Type="http://schemas.openxmlformats.org/officeDocument/2006/relationships/oleObject" Target="../embeddings/oleObject16.bin"/><Relationship Id="rId38" Type="http://schemas.openxmlformats.org/officeDocument/2006/relationships/image" Target="../media/image61.png"/><Relationship Id="rId46" Type="http://schemas.openxmlformats.org/officeDocument/2006/relationships/image" Target="../media/image65.png"/><Relationship Id="rId20" Type="http://schemas.openxmlformats.org/officeDocument/2006/relationships/image" Target="../media/image52.png"/><Relationship Id="rId41" Type="http://schemas.openxmlformats.org/officeDocument/2006/relationships/oleObject" Target="../embeddings/oleObject20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-304800" y="4572000"/>
            <a:ext cx="3505200" cy="1828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 descr="WALL PACK100W.jp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61305">
            <a:off x="3016154" y="4768753"/>
            <a:ext cx="3657600" cy="36576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418" y="-383602"/>
            <a:ext cx="5907060" cy="2812885"/>
          </a:xfrm>
          <a:prstGeom prst="rect">
            <a:avLst/>
          </a:prstGeom>
        </p:spPr>
      </p:pic>
      <p:pic>
        <p:nvPicPr>
          <p:cNvPr id="17" name="Picture 16" descr="T8 - Clear - Diagona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6200" y="1295400"/>
            <a:ext cx="3107463" cy="1900104"/>
          </a:xfrm>
          <a:prstGeom prst="rect">
            <a:avLst/>
          </a:prstGeom>
        </p:spPr>
      </p:pic>
      <p:pic>
        <p:nvPicPr>
          <p:cNvPr id="19" name="Picture 18" descr="lrblrbw100W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528778">
            <a:off x="90075" y="5386851"/>
            <a:ext cx="1662102" cy="27258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55299" y="105508"/>
            <a:ext cx="2064228" cy="24236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480" y="4761940"/>
            <a:ext cx="1869451" cy="2409688"/>
          </a:xfrm>
          <a:prstGeom prst="rect">
            <a:avLst/>
          </a:prstGeom>
        </p:spPr>
      </p:pic>
      <p:pic>
        <p:nvPicPr>
          <p:cNvPr id="23" name="Picture 22" descr="Final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24000" y="2209800"/>
            <a:ext cx="6477000" cy="190320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895600" y="42672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n w="3175">
                  <a:solidFill>
                    <a:schemeClr val="tx1"/>
                  </a:solidFill>
                </a:ln>
                <a:latin typeface="Myriad Pro" pitchFamily="34" charset="0"/>
                <a:cs typeface="Arial"/>
              </a:rPr>
              <a:t>INTRODUCTION</a:t>
            </a:r>
            <a:endParaRPr lang="en-US" sz="3600" b="1" dirty="0">
              <a:ln w="3175">
                <a:solidFill>
                  <a:schemeClr val="tx1"/>
                </a:solidFill>
              </a:ln>
              <a:latin typeface="Myriad Pro" pitchFamily="34" charset="0"/>
              <a:cs typeface="Arial"/>
            </a:endParaRPr>
          </a:p>
        </p:txBody>
      </p:sp>
      <p:pic>
        <p:nvPicPr>
          <p:cNvPr id="26" name="Picture 25" descr="uppan2x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9878169" flipV="1">
            <a:off x="-530511" y="2707277"/>
            <a:ext cx="2654758" cy="227802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858000" y="4572000"/>
            <a:ext cx="3505200" cy="1828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73" t="5437"/>
          <a:stretch/>
        </p:blipFill>
        <p:spPr>
          <a:xfrm>
            <a:off x="685800" y="1066800"/>
            <a:ext cx="8763000" cy="61137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6600" y="16258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TYPICAL ENERGY COST BREAKDOWN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825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5227" b="12955"/>
          <a:stretch/>
        </p:blipFill>
        <p:spPr>
          <a:xfrm>
            <a:off x="0" y="914400"/>
            <a:ext cx="10058400" cy="617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746500" y="4632868"/>
            <a:ext cx="3485964" cy="2453731"/>
            <a:chOff x="5746500" y="4632868"/>
            <a:chExt cx="3758652" cy="2645673"/>
          </a:xfrm>
        </p:grpSpPr>
        <p:sp>
          <p:nvSpPr>
            <p:cNvPr id="3" name="Freeform 2"/>
            <p:cNvSpPr/>
            <p:nvPr/>
          </p:nvSpPr>
          <p:spPr>
            <a:xfrm>
              <a:off x="5856008" y="4632868"/>
              <a:ext cx="3574753" cy="2645673"/>
            </a:xfrm>
            <a:custGeom>
              <a:avLst/>
              <a:gdLst>
                <a:gd name="connsiteX0" fmla="*/ 199904 w 3574753"/>
                <a:gd name="connsiteY0" fmla="*/ 0 h 2645673"/>
                <a:gd name="connsiteX1" fmla="*/ 11759 w 3574753"/>
                <a:gd name="connsiteY1" fmla="*/ 1740265 h 2645673"/>
                <a:gd name="connsiteX2" fmla="*/ 0 w 3574753"/>
                <a:gd name="connsiteY2" fmla="*/ 2645673 h 2645673"/>
                <a:gd name="connsiteX3" fmla="*/ 599712 w 3574753"/>
                <a:gd name="connsiteY3" fmla="*/ 2645673 h 2645673"/>
                <a:gd name="connsiteX4" fmla="*/ 1246460 w 3574753"/>
                <a:gd name="connsiteY4" fmla="*/ 2598639 h 2645673"/>
                <a:gd name="connsiteX5" fmla="*/ 1881449 w 3574753"/>
                <a:gd name="connsiteY5" fmla="*/ 2469295 h 2645673"/>
                <a:gd name="connsiteX6" fmla="*/ 2445883 w 3574753"/>
                <a:gd name="connsiteY6" fmla="*/ 2269399 h 2645673"/>
                <a:gd name="connsiteX7" fmla="*/ 2975041 w 3574753"/>
                <a:gd name="connsiteY7" fmla="*/ 1975436 h 2645673"/>
                <a:gd name="connsiteX8" fmla="*/ 3280776 w 3574753"/>
                <a:gd name="connsiteY8" fmla="*/ 1681472 h 2645673"/>
                <a:gd name="connsiteX9" fmla="*/ 3574753 w 3574753"/>
                <a:gd name="connsiteY9" fmla="*/ 1269923 h 2645673"/>
                <a:gd name="connsiteX10" fmla="*/ 3551234 w 3574753"/>
                <a:gd name="connsiteY10" fmla="*/ 423307 h 2645673"/>
                <a:gd name="connsiteX11" fmla="*/ 199904 w 3574753"/>
                <a:gd name="connsiteY11" fmla="*/ 0 h 2645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74753" h="2645673">
                  <a:moveTo>
                    <a:pt x="199904" y="0"/>
                  </a:moveTo>
                  <a:lnTo>
                    <a:pt x="11759" y="1740265"/>
                  </a:lnTo>
                  <a:lnTo>
                    <a:pt x="0" y="2645673"/>
                  </a:lnTo>
                  <a:lnTo>
                    <a:pt x="599712" y="2645673"/>
                  </a:lnTo>
                  <a:lnTo>
                    <a:pt x="1246460" y="2598639"/>
                  </a:lnTo>
                  <a:lnTo>
                    <a:pt x="1881449" y="2469295"/>
                  </a:lnTo>
                  <a:lnTo>
                    <a:pt x="2445883" y="2269399"/>
                  </a:lnTo>
                  <a:lnTo>
                    <a:pt x="2975041" y="1975436"/>
                  </a:lnTo>
                  <a:lnTo>
                    <a:pt x="3280776" y="1681472"/>
                  </a:lnTo>
                  <a:lnTo>
                    <a:pt x="3574753" y="1269923"/>
                  </a:lnTo>
                  <a:lnTo>
                    <a:pt x="3551234" y="423307"/>
                  </a:lnTo>
                  <a:lnTo>
                    <a:pt x="19990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 rot="20470745">
              <a:off x="5746500" y="5829588"/>
              <a:ext cx="3758652" cy="129062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867400" y="5168205"/>
            <a:ext cx="2819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Lighting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22 – 40 %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of Electric Costs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1106269"/>
            <a:ext cx="9677400" cy="646331"/>
          </a:xfrm>
          <a:prstGeom prst="rect">
            <a:avLst/>
          </a:prstGeom>
          <a:solidFill>
            <a:srgbClr val="FFFFFF">
              <a:alpha val="77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DAA600"/>
                </a:solidFill>
              </a:rPr>
              <a:t>Higher Energy Consumption = Higher Electric Bills</a:t>
            </a:r>
            <a:endParaRPr lang="en-US" sz="3600" b="1" dirty="0">
              <a:solidFill>
                <a:srgbClr val="DAA600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17687">
            <a:off x="937676" y="3139805"/>
            <a:ext cx="1991314" cy="26117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29000" y="2438401"/>
            <a:ext cx="5029200" cy="707886"/>
          </a:xfrm>
          <a:prstGeom prst="rect">
            <a:avLst/>
          </a:prstGeom>
          <a:solidFill>
            <a:srgbClr val="FFFFFF">
              <a:alpha val="7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= 100 to 1000 Watts + </a:t>
            </a:r>
            <a:endParaRPr lang="en-US" sz="4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352800" y="3886200"/>
            <a:ext cx="4572000" cy="707886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= 22 to 80 Watts + </a:t>
            </a:r>
            <a:endParaRPr lang="en-US" sz="4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4876800"/>
            <a:ext cx="1445016" cy="269463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19400" y="5562600"/>
            <a:ext cx="2895600" cy="132343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smtClean="0"/>
              <a:t>= 13 to 200 Watts +</a:t>
            </a:r>
            <a:endParaRPr lang="en-US" sz="4000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457200" y="1371600"/>
            <a:ext cx="2895600" cy="28956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CURRENT LIGHTING PROBLEMS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8800" y="2057400"/>
            <a:ext cx="3886200" cy="50104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600" y="997803"/>
            <a:ext cx="4572000" cy="830997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/>
            </a:lvl1pPr>
            <a:lvl2pPr marL="741363" lvl="1" indent="-227013">
              <a:lnSpc>
                <a:spcPct val="120000"/>
              </a:lnSpc>
              <a:buFont typeface="Arial"/>
              <a:buChar char="•"/>
              <a:defRPr sz="2000" b="1">
                <a:solidFill>
                  <a:schemeClr val="accent3">
                    <a:lumMod val="75000"/>
                  </a:schemeClr>
                </a:solidFill>
              </a:defRPr>
            </a:lvl2pPr>
          </a:lstStyle>
          <a:p>
            <a:pPr marL="57150"/>
            <a:r>
              <a:rPr lang="en-US" sz="2400" dirty="0" smtClean="0">
                <a:solidFill>
                  <a:srgbClr val="DAA600"/>
                </a:solidFill>
              </a:rPr>
              <a:t>Increased maintenance costs (Bulb and ballasts replacements)</a:t>
            </a:r>
            <a:endParaRPr lang="en-US" sz="2400" dirty="0">
              <a:solidFill>
                <a:srgbClr val="DAA6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834" y="2057400"/>
            <a:ext cx="4498965" cy="5029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257800" y="914400"/>
            <a:ext cx="4572000" cy="954107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/>
            </a:lvl1pPr>
            <a:lvl2pPr marL="741363" lvl="1" indent="-227013">
              <a:lnSpc>
                <a:spcPct val="120000"/>
              </a:lnSpc>
              <a:buFont typeface="Arial"/>
              <a:buChar char="•"/>
              <a:defRPr sz="2000" b="1">
                <a:solidFill>
                  <a:schemeClr val="accent3">
                    <a:lumMod val="75000"/>
                  </a:schemeClr>
                </a:solidFill>
              </a:defRPr>
            </a:lvl2pPr>
          </a:lstStyle>
          <a:p>
            <a:pPr marL="57150"/>
            <a:r>
              <a:rPr lang="en-US" dirty="0" smtClean="0">
                <a:solidFill>
                  <a:srgbClr val="DAA600"/>
                </a:solidFill>
              </a:rPr>
              <a:t>Increased safety risks &amp; insurance claims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CURRENT LIGHTING PROBLEMS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419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5227" b="11945"/>
          <a:stretch/>
        </p:blipFill>
        <p:spPr>
          <a:xfrm>
            <a:off x="-1" y="914400"/>
            <a:ext cx="9322419" cy="57912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995"/>
          <a:stretch/>
        </p:blipFill>
        <p:spPr>
          <a:xfrm>
            <a:off x="6058462" y="1752600"/>
            <a:ext cx="3594881" cy="54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4" descr="http://t2.gstatic.com/images?q=tbn:ANd9GcTRJrvdWZsvChliG1qF3kturq4TNYrr4Wq7XDaF-wNvOjIJYLDC9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6400" y="4800600"/>
            <a:ext cx="3070606" cy="22999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Up Arrow 16"/>
          <p:cNvSpPr/>
          <p:nvPr/>
        </p:nvSpPr>
        <p:spPr>
          <a:xfrm>
            <a:off x="990600" y="4191000"/>
            <a:ext cx="838200" cy="2916617"/>
          </a:xfrm>
          <a:prstGeom prst="upArrow">
            <a:avLst/>
          </a:prstGeom>
          <a:solidFill>
            <a:srgbClr val="990000"/>
          </a:solidFill>
          <a:ln>
            <a:solidFill>
              <a:srgbClr val="99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$$$$$$$$$$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762000"/>
            <a:ext cx="9601200" cy="1200329"/>
          </a:xfrm>
          <a:prstGeom prst="rect">
            <a:avLst/>
          </a:prstGeom>
          <a:solidFill>
            <a:srgbClr val="FFFFFF">
              <a:alpha val="62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DAA600"/>
                </a:solidFill>
                <a:latin typeface="Arial"/>
                <a:cs typeface="Arial"/>
              </a:rPr>
              <a:t>Lighting increases cooling costs (5-25%)</a:t>
            </a:r>
          </a:p>
          <a:p>
            <a:pPr algn="ctr"/>
            <a:r>
              <a:rPr lang="en-US" b="1" dirty="0" smtClean="0">
                <a:solidFill>
                  <a:srgbClr val="DAA600"/>
                </a:solidFill>
                <a:latin typeface="Arial"/>
                <a:cs typeface="Arial"/>
              </a:rPr>
              <a:t>100% of light is absorbed and converted into heat. Example, the sun light.</a:t>
            </a:r>
          </a:p>
          <a:p>
            <a:pPr algn="ctr"/>
            <a:r>
              <a:rPr lang="en-US" b="1" dirty="0" smtClean="0">
                <a:solidFill>
                  <a:srgbClr val="DAA600"/>
                </a:solidFill>
                <a:latin typeface="Arial"/>
                <a:cs typeface="Arial"/>
              </a:rPr>
              <a:t>For each Watt used in a room for lighting 1.40 Watts are required to cool it down.</a:t>
            </a:r>
          </a:p>
        </p:txBody>
      </p:sp>
      <p:pic>
        <p:nvPicPr>
          <p:cNvPr id="11" name="Picture 8" descr="http://t1.gstatic.com/images?q=tbn:ANd9GcS7E2zWWr5_eXXyVcGv8Tbec3AYXhoyYtkfu0f_cUhl5SbOrMc55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4600" y="2209800"/>
            <a:ext cx="1680481" cy="225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533400" y="1219200"/>
            <a:ext cx="3733800" cy="37338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CURRENT LIGHTING PROBLEMS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9093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5638800"/>
            <a:ext cx="9144000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baseline="30000" dirty="0" smtClean="0">
                <a:solidFill>
                  <a:srgbClr val="DAA600"/>
                </a:solidFill>
              </a:rPr>
              <a:t>Switching </a:t>
            </a:r>
            <a:r>
              <a:rPr lang="en-US" sz="4000" b="1" baseline="30000" dirty="0">
                <a:solidFill>
                  <a:srgbClr val="DAA600"/>
                </a:solidFill>
              </a:rPr>
              <a:t>requires an investment that is small compared to the savings and benefits. </a:t>
            </a:r>
            <a:endParaRPr lang="en-US" sz="4000" b="1" baseline="30000" dirty="0" smtClean="0">
              <a:solidFill>
                <a:srgbClr val="DAA6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4800" y="990600"/>
            <a:ext cx="929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DAA600"/>
                </a:solidFill>
              </a:rPr>
              <a:t>Upgrading to LED Lighting is </a:t>
            </a:r>
            <a:r>
              <a:rPr lang="en-US" sz="3600" b="1" dirty="0" smtClean="0">
                <a:solidFill>
                  <a:srgbClr val="DAA600"/>
                </a:solidFill>
              </a:rPr>
              <a:t>a popular move</a:t>
            </a:r>
            <a:endParaRPr lang="en-US" sz="3600" b="1" dirty="0">
              <a:solidFill>
                <a:srgbClr val="DAA6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MANY BUSINESSES SEE THE BENEFIT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8200" y="6484203"/>
            <a:ext cx="876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baseline="30000" dirty="0" smtClean="0">
                <a:solidFill>
                  <a:schemeClr val="accent6">
                    <a:lumMod val="75000"/>
                  </a:schemeClr>
                </a:solidFill>
              </a:rPr>
              <a:t>ROI is usually greater than 20% annually!</a:t>
            </a:r>
            <a:endParaRPr lang="en-US" sz="4800" dirty="0"/>
          </a:p>
        </p:txBody>
      </p:sp>
      <p:grpSp>
        <p:nvGrpSpPr>
          <p:cNvPr id="27" name="Group 26"/>
          <p:cNvGrpSpPr/>
          <p:nvPr/>
        </p:nvGrpSpPr>
        <p:grpSpPr>
          <a:xfrm>
            <a:off x="914400" y="1981200"/>
            <a:ext cx="8077200" cy="3330074"/>
            <a:chOff x="609600" y="1905000"/>
            <a:chExt cx="8686800" cy="3581400"/>
          </a:xfrm>
        </p:grpSpPr>
        <p:pic>
          <p:nvPicPr>
            <p:cNvPr id="22" name="Picture 21" descr="Tubes - Office 2.jpg"/>
            <p:cNvPicPr>
              <a:picLocks noChangeAspect="1"/>
            </p:cNvPicPr>
            <p:nvPr/>
          </p:nvPicPr>
          <p:blipFill>
            <a:blip r:embed="rId3" cstate="print"/>
            <a:srcRect b="9261"/>
            <a:stretch>
              <a:fillRect/>
            </a:stretch>
          </p:blipFill>
          <p:spPr>
            <a:xfrm>
              <a:off x="3124200" y="2743200"/>
              <a:ext cx="3657600" cy="2209800"/>
            </a:xfrm>
            <a:prstGeom prst="rect">
              <a:avLst/>
            </a:prstGeom>
          </p:spPr>
        </p:pic>
        <p:pic>
          <p:nvPicPr>
            <p:cNvPr id="21" name="Picture 20" descr="Tubes - Schools.jpg"/>
            <p:cNvPicPr>
              <a:picLocks noChangeAspect="1"/>
            </p:cNvPicPr>
            <p:nvPr/>
          </p:nvPicPr>
          <p:blipFill>
            <a:blip r:embed="rId4" cstate="print"/>
            <a:srcRect l="2381" t="10736" b="21271"/>
            <a:stretch>
              <a:fillRect/>
            </a:stretch>
          </p:blipFill>
          <p:spPr>
            <a:xfrm>
              <a:off x="685800" y="1905000"/>
              <a:ext cx="3124200" cy="144780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4" name="Picture 23" descr="Floodlight - Under bridge.jpg"/>
            <p:cNvPicPr>
              <a:picLocks noChangeAspect="1"/>
            </p:cNvPicPr>
            <p:nvPr/>
          </p:nvPicPr>
          <p:blipFill>
            <a:blip r:embed="rId5" cstate="print"/>
            <a:srcRect t="13402" r="4651" b="22939"/>
            <a:stretch>
              <a:fillRect/>
            </a:stretch>
          </p:blipFill>
          <p:spPr>
            <a:xfrm>
              <a:off x="6172200" y="1905000"/>
              <a:ext cx="3124200" cy="144780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5" name="Picture 24" descr="Panel - Comercial building.jpg"/>
            <p:cNvPicPr>
              <a:picLocks noChangeAspect="1"/>
            </p:cNvPicPr>
            <p:nvPr/>
          </p:nvPicPr>
          <p:blipFill>
            <a:blip r:embed="rId6" cstate="print"/>
            <a:srcRect t="7317" b="23171"/>
            <a:stretch>
              <a:fillRect/>
            </a:stretch>
          </p:blipFill>
          <p:spPr>
            <a:xfrm>
              <a:off x="609600" y="4038600"/>
              <a:ext cx="3124200" cy="1447800"/>
            </a:xfrm>
            <a:prstGeom prst="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6" name="Picture 25" descr="Wall Pack - Outside Building.jpg"/>
            <p:cNvPicPr>
              <a:picLocks noChangeAspect="1"/>
            </p:cNvPicPr>
            <p:nvPr/>
          </p:nvPicPr>
          <p:blipFill>
            <a:blip r:embed="rId7" cstate="print"/>
            <a:srcRect l="1600" t="16000" b="8000"/>
            <a:stretch>
              <a:fillRect/>
            </a:stretch>
          </p:blipFill>
          <p:spPr>
            <a:xfrm>
              <a:off x="6172200" y="4038600"/>
              <a:ext cx="3124200" cy="1447800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90547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922" y="1044161"/>
            <a:ext cx="3581305" cy="29937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2600" y="1042993"/>
            <a:ext cx="3581400" cy="2995606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52400" y="4070172"/>
            <a:ext cx="4800600" cy="304800"/>
            <a:chOff x="152400" y="4419600"/>
            <a:chExt cx="4800600" cy="304800"/>
          </a:xfrm>
        </p:grpSpPr>
        <p:sp>
          <p:nvSpPr>
            <p:cNvPr id="6" name="Rectangle 5"/>
            <p:cNvSpPr/>
            <p:nvPr/>
          </p:nvSpPr>
          <p:spPr>
            <a:xfrm>
              <a:off x="152400" y="4419600"/>
              <a:ext cx="762000" cy="22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191000" y="4419600"/>
              <a:ext cx="762000" cy="304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81000" y="41148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baseline="30000" dirty="0" smtClean="0">
                <a:solidFill>
                  <a:srgbClr val="DAA600"/>
                </a:solidFill>
              </a:rPr>
              <a:t>You can choose the white color that best fits your needs.</a:t>
            </a:r>
            <a:endParaRPr lang="en-US" sz="4000" b="1" dirty="0">
              <a:solidFill>
                <a:srgbClr val="DAA600"/>
              </a:solidFill>
            </a:endParaRPr>
          </a:p>
        </p:txBody>
      </p:sp>
      <p:pic>
        <p:nvPicPr>
          <p:cNvPr id="8" name="Picture 7" descr="color-temperatur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4702781"/>
            <a:ext cx="3832676" cy="2460019"/>
          </a:xfrm>
          <a:prstGeom prst="rect">
            <a:avLst/>
          </a:prstGeom>
        </p:spPr>
      </p:pic>
      <p:pic>
        <p:nvPicPr>
          <p:cNvPr id="11" name="Picture 10" descr="color-temperature2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7941" y="4648200"/>
            <a:ext cx="3834660" cy="246129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CHOOSE YOUR COLOR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" y="3505200"/>
            <a:ext cx="3581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635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Typical Street Lighting</a:t>
            </a:r>
            <a:endParaRPr lang="en-US" sz="2800" b="1" dirty="0">
              <a:ln w="6350"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62600" y="3505200"/>
            <a:ext cx="3581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635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LED Lighting</a:t>
            </a:r>
            <a:endParaRPr lang="en-US" sz="2800" b="1" dirty="0">
              <a:ln w="6350"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rcRect t="11321" b="2641"/>
          <a:stretch>
            <a:fillRect/>
          </a:stretch>
        </p:blipFill>
        <p:spPr>
          <a:xfrm>
            <a:off x="0" y="1143000"/>
            <a:ext cx="10096500" cy="57912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971800" y="5410200"/>
            <a:ext cx="693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smtClean="0">
                <a:ln w="1270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schemeClr val="accent3">
                      <a:lumMod val="20000"/>
                      <a:lumOff val="80000"/>
                      <a:alpha val="40000"/>
                    </a:schemeClr>
                  </a:outerShdw>
                </a:effectLst>
              </a:rPr>
              <a:t>Increases safety for  </a:t>
            </a:r>
          </a:p>
          <a:p>
            <a:pPr algn="r"/>
            <a:r>
              <a:rPr lang="en-US" sz="4000" b="1" dirty="0" smtClean="0">
                <a:ln w="1270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schemeClr val="accent3">
                      <a:lumMod val="20000"/>
                      <a:lumOff val="80000"/>
                      <a:alpha val="40000"/>
                    </a:schemeClr>
                  </a:outerShdw>
                </a:effectLst>
              </a:rPr>
              <a:t>Employees &amp; Customers</a:t>
            </a:r>
            <a:endParaRPr lang="en-US" sz="4000" b="1" dirty="0">
              <a:ln w="12700"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schemeClr val="accent3">
                    <a:lumMod val="20000"/>
                    <a:lumOff val="8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BRIGHTER</a:t>
            </a:r>
            <a:r>
              <a:rPr lang="en-US" sz="2800" b="1" dirty="0" smtClean="0">
                <a:ln w="3175">
                  <a:solidFill>
                    <a:schemeClr val="tx1"/>
                  </a:solidFill>
                </a:ln>
                <a:latin typeface="Myriad Pro" pitchFamily="34" charset="0"/>
                <a:cs typeface="Arial"/>
              </a:rPr>
              <a:t> LIGHTING</a:t>
            </a:r>
            <a:endParaRPr lang="en-US" sz="2800" b="1" dirty="0">
              <a:ln w="3175">
                <a:solidFill>
                  <a:schemeClr val="tx1"/>
                </a:solidFill>
              </a:ln>
              <a:latin typeface="Myriad Pro" pitchFamily="34" charset="0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7606">
            <a:off x="-349532" y="692632"/>
            <a:ext cx="6861086" cy="4245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4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6534" b="12955"/>
          <a:stretch/>
        </p:blipFill>
        <p:spPr>
          <a:xfrm>
            <a:off x="0" y="990600"/>
            <a:ext cx="9601200" cy="57975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LineDrawing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19729"/>
          <a:stretch/>
        </p:blipFill>
        <p:spPr>
          <a:xfrm>
            <a:off x="0" y="990600"/>
            <a:ext cx="10058400" cy="19138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67000" y="4343400"/>
            <a:ext cx="6629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  <a:latin typeface="Arial"/>
                <a:cs typeface="Arial"/>
              </a:rPr>
              <a:t>Reduces Overall Lighting &amp; Cooling Costs</a:t>
            </a:r>
            <a:endParaRPr lang="en-US" sz="32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13" name="Picture 4" descr="http://t2.gstatic.com/images?q=tbn:ANd9GcTRJrvdWZsvChliG1qF3kturq4TNYrr4Wq7XDaF-wNvOjIJYLDC9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0" y="3886200"/>
            <a:ext cx="3070606" cy="22999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Up Arrow 13"/>
          <p:cNvSpPr/>
          <p:nvPr/>
        </p:nvSpPr>
        <p:spPr>
          <a:xfrm rot="10800000">
            <a:off x="1295400" y="3886199"/>
            <a:ext cx="838200" cy="3124200"/>
          </a:xfrm>
          <a:prstGeom prst="upArrow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$$$$$$$$$$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6058462" y="2667000"/>
            <a:ext cx="3705747" cy="4572000"/>
            <a:chOff x="6058462" y="2837438"/>
            <a:chExt cx="3999938" cy="493496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1953"/>
            <a:stretch/>
          </p:blipFill>
          <p:spPr>
            <a:xfrm>
              <a:off x="6058462" y="2837438"/>
              <a:ext cx="3999938" cy="4934962"/>
            </a:xfrm>
            <a:prstGeom prst="rect">
              <a:avLst/>
            </a:prstGeom>
          </p:spPr>
        </p:pic>
        <p:sp>
          <p:nvSpPr>
            <p:cNvPr id="16" name="Freeform 15"/>
            <p:cNvSpPr/>
            <p:nvPr/>
          </p:nvSpPr>
          <p:spPr>
            <a:xfrm>
              <a:off x="6058462" y="4080738"/>
              <a:ext cx="3497669" cy="3008503"/>
            </a:xfrm>
            <a:custGeom>
              <a:avLst/>
              <a:gdLst>
                <a:gd name="connsiteX0" fmla="*/ 0 w 3497669"/>
                <a:gd name="connsiteY0" fmla="*/ 530912 h 3008503"/>
                <a:gd name="connsiteX1" fmla="*/ 3320703 w 3497669"/>
                <a:gd name="connsiteY1" fmla="*/ 0 h 3008503"/>
                <a:gd name="connsiteX2" fmla="*/ 3424801 w 3497669"/>
                <a:gd name="connsiteY2" fmla="*/ 218611 h 3008503"/>
                <a:gd name="connsiteX3" fmla="*/ 3476849 w 3497669"/>
                <a:gd name="connsiteY3" fmla="*/ 343531 h 3008503"/>
                <a:gd name="connsiteX4" fmla="*/ 3497669 w 3497669"/>
                <a:gd name="connsiteY4" fmla="*/ 645423 h 3008503"/>
                <a:gd name="connsiteX5" fmla="*/ 3466439 w 3497669"/>
                <a:gd name="connsiteY5" fmla="*/ 864033 h 3008503"/>
                <a:gd name="connsiteX6" fmla="*/ 3487259 w 3497669"/>
                <a:gd name="connsiteY6" fmla="*/ 1613557 h 3008503"/>
                <a:gd name="connsiteX7" fmla="*/ 3393571 w 3497669"/>
                <a:gd name="connsiteY7" fmla="*/ 1790527 h 3008503"/>
                <a:gd name="connsiteX8" fmla="*/ 3143738 w 3497669"/>
                <a:gd name="connsiteY8" fmla="*/ 2175699 h 3008503"/>
                <a:gd name="connsiteX9" fmla="*/ 2810627 w 3497669"/>
                <a:gd name="connsiteY9" fmla="*/ 2477590 h 3008503"/>
                <a:gd name="connsiteX10" fmla="*/ 2446286 w 3497669"/>
                <a:gd name="connsiteY10" fmla="*/ 2706611 h 3008503"/>
                <a:gd name="connsiteX11" fmla="*/ 2071536 w 3497669"/>
                <a:gd name="connsiteY11" fmla="*/ 2883582 h 3008503"/>
                <a:gd name="connsiteX12" fmla="*/ 1603098 w 3497669"/>
                <a:gd name="connsiteY12" fmla="*/ 3008503 h 3008503"/>
                <a:gd name="connsiteX13" fmla="*/ 0 w 3497669"/>
                <a:gd name="connsiteY13" fmla="*/ 530912 h 3008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7669" h="3008503">
                  <a:moveTo>
                    <a:pt x="0" y="530912"/>
                  </a:moveTo>
                  <a:lnTo>
                    <a:pt x="3320703" y="0"/>
                  </a:lnTo>
                  <a:lnTo>
                    <a:pt x="3424801" y="218611"/>
                  </a:lnTo>
                  <a:lnTo>
                    <a:pt x="3476849" y="343531"/>
                  </a:lnTo>
                  <a:lnTo>
                    <a:pt x="3497669" y="645423"/>
                  </a:lnTo>
                  <a:lnTo>
                    <a:pt x="3466439" y="864033"/>
                  </a:lnTo>
                  <a:lnTo>
                    <a:pt x="3487259" y="1613557"/>
                  </a:lnTo>
                  <a:lnTo>
                    <a:pt x="3393571" y="1790527"/>
                  </a:lnTo>
                  <a:lnTo>
                    <a:pt x="3143738" y="2175699"/>
                  </a:lnTo>
                  <a:lnTo>
                    <a:pt x="2810627" y="2477590"/>
                  </a:lnTo>
                  <a:lnTo>
                    <a:pt x="2446286" y="2706611"/>
                  </a:lnTo>
                  <a:lnTo>
                    <a:pt x="2071536" y="2883582"/>
                  </a:lnTo>
                  <a:lnTo>
                    <a:pt x="1603098" y="3008503"/>
                  </a:lnTo>
                  <a:lnTo>
                    <a:pt x="0" y="530912"/>
                  </a:lnTo>
                  <a:close/>
                </a:path>
              </a:pathLst>
            </a:cu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 rot="21087931">
              <a:off x="6364579" y="4518249"/>
              <a:ext cx="3352800" cy="1960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chemeClr val="bg1"/>
                  </a:solidFill>
                </a:rPr>
                <a:t>Air Conditioning Savings 5 – 25 % </a:t>
              </a:r>
            </a:p>
            <a:p>
              <a:pPr algn="ctr"/>
              <a:r>
                <a:rPr lang="en-US" sz="2800" b="1" dirty="0" smtClean="0">
                  <a:solidFill>
                    <a:schemeClr val="bg1"/>
                  </a:solidFill>
                </a:rPr>
                <a:t>&amp;  50% - 80% </a:t>
              </a:r>
            </a:p>
            <a:p>
              <a:pPr algn="ctr"/>
              <a:r>
                <a:rPr lang="en-US" sz="2800" b="1" dirty="0" smtClean="0">
                  <a:solidFill>
                    <a:schemeClr val="bg1"/>
                  </a:solidFill>
                </a:rPr>
                <a:t>Lighting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REDUCE COOLING COSTS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pic>
        <p:nvPicPr>
          <p:cNvPr id="11" name="Picture 8" descr="http://t1.gstatic.com/images?q=tbn:ANd9GcS7E2zWWr5_eXXyVcGv8Tbec3AYXhoyYtkfu0f_cUhl5SbOrMc55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3200" y="1447800"/>
            <a:ext cx="1792458" cy="240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T8 - Frosted - Diagonal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304800"/>
            <a:ext cx="5029200" cy="357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0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4" repeatCount="indefinite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1683871"/>
            <a:ext cx="8382000" cy="1000274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/>
            </a:lvl1pPr>
            <a:lvl2pPr marL="741363" lvl="1" indent="-227013">
              <a:lnSpc>
                <a:spcPct val="120000"/>
              </a:lnSpc>
              <a:buFont typeface="Arial"/>
              <a:buChar char="•"/>
              <a:defRPr sz="2000" b="1">
                <a:solidFill>
                  <a:schemeClr val="accent3">
                    <a:lumMod val="75000"/>
                  </a:schemeClr>
                </a:solidFill>
              </a:defRPr>
            </a:lvl2pPr>
          </a:lstStyle>
          <a:p>
            <a:pPr marL="284163" indent="-227013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4F81BD"/>
                </a:solidFill>
              </a:rPr>
              <a:t>Stronger / Brighter / Focused Lighting</a:t>
            </a:r>
          </a:p>
          <a:p>
            <a:pPr marL="57150" algn="l"/>
            <a:endParaRPr lang="en-US" sz="11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rcRect t="2575" r="2222" b="9261"/>
          <a:stretch>
            <a:fillRect/>
          </a:stretch>
        </p:blipFill>
        <p:spPr>
          <a:xfrm>
            <a:off x="0" y="990600"/>
            <a:ext cx="10058400" cy="601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7503" y="6031094"/>
            <a:ext cx="9829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AA600"/>
                </a:solidFill>
              </a:rPr>
              <a:t>LED’s use 50% or less energy and last 5 to 20 years, significantly reducing maintenance &amp; replacement costs.</a:t>
            </a:r>
            <a:endParaRPr lang="en-US" sz="3200" b="1" dirty="0">
              <a:solidFill>
                <a:srgbClr val="DAA6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10889">
            <a:off x="4964171" y="504900"/>
            <a:ext cx="5242783" cy="524278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REDUCE LIGHTING COSTS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2454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81000" y="990600"/>
            <a:ext cx="3505200" cy="13258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2667000"/>
            <a:ext cx="3733800" cy="4316566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/>
            </a:lvl1pPr>
            <a:lvl2pPr marL="741363" lvl="1" indent="-227013">
              <a:lnSpc>
                <a:spcPct val="120000"/>
              </a:lnSpc>
              <a:buFont typeface="Arial"/>
              <a:buChar char="•"/>
              <a:defRPr sz="2000" b="1">
                <a:solidFill>
                  <a:schemeClr val="accent3">
                    <a:lumMod val="75000"/>
                  </a:schemeClr>
                </a:solidFill>
              </a:defRPr>
            </a:lvl2pPr>
          </a:lstStyle>
          <a:p>
            <a:pPr marL="57150" algn="l">
              <a:spcAft>
                <a:spcPts val="800"/>
              </a:spcAft>
            </a:pPr>
            <a:r>
              <a:rPr lang="en-US" u="sng" dirty="0" smtClean="0">
                <a:solidFill>
                  <a:srgbClr val="DAA600"/>
                </a:solidFill>
              </a:rPr>
              <a:t>LED Tube</a:t>
            </a:r>
          </a:p>
          <a:p>
            <a:pPr marL="287338" indent="-1588" algn="l">
              <a:spcAft>
                <a:spcPts val="800"/>
              </a:spcAft>
            </a:pPr>
            <a:r>
              <a:rPr lang="en-US" dirty="0" smtClean="0">
                <a:solidFill>
                  <a:srgbClr val="DAA600"/>
                </a:solidFill>
              </a:rPr>
              <a:t>Best RO</a:t>
            </a:r>
            <a:r>
              <a:rPr lang="en-US" dirty="0">
                <a:solidFill>
                  <a:srgbClr val="DAA600"/>
                </a:solidFill>
              </a:rPr>
              <a:t>(</a:t>
            </a:r>
            <a:r>
              <a:rPr lang="en-US" dirty="0" smtClean="0">
                <a:solidFill>
                  <a:srgbClr val="DAA600"/>
                </a:solidFill>
              </a:rPr>
              <a:t>L)I</a:t>
            </a:r>
          </a:p>
          <a:p>
            <a:pPr marL="287338" indent="-1588" algn="l">
              <a:spcAft>
                <a:spcPts val="800"/>
              </a:spcAft>
            </a:pPr>
            <a:r>
              <a:rPr lang="en-US" dirty="0" smtClean="0">
                <a:solidFill>
                  <a:srgbClr val="DAA600"/>
                </a:solidFill>
              </a:rPr>
              <a:t>No flicker</a:t>
            </a:r>
          </a:p>
          <a:p>
            <a:pPr marL="287338" indent="-1588" algn="l">
              <a:spcAft>
                <a:spcPts val="800"/>
              </a:spcAft>
            </a:pPr>
            <a:r>
              <a:rPr lang="en-US" dirty="0" smtClean="0">
                <a:solidFill>
                  <a:srgbClr val="DAA600"/>
                </a:solidFill>
              </a:rPr>
              <a:t>Significantly reduces maintenance costs</a:t>
            </a:r>
            <a:endParaRPr lang="en-US" dirty="0">
              <a:solidFill>
                <a:srgbClr val="DAA600"/>
              </a:solidFill>
            </a:endParaRPr>
          </a:p>
          <a:p>
            <a:pPr marL="287338" indent="-1588" algn="l">
              <a:spcAft>
                <a:spcPts val="800"/>
              </a:spcAft>
            </a:pPr>
            <a:r>
              <a:rPr lang="en-US" dirty="0" smtClean="0">
                <a:solidFill>
                  <a:srgbClr val="DAA600"/>
                </a:solidFill>
              </a:rPr>
              <a:t>12 or 18 Watts </a:t>
            </a:r>
          </a:p>
          <a:p>
            <a:pPr marL="287338" indent="-1588" algn="l">
              <a:spcAft>
                <a:spcPts val="800"/>
              </a:spcAft>
            </a:pPr>
            <a:r>
              <a:rPr lang="en-US" dirty="0" smtClean="0">
                <a:solidFill>
                  <a:srgbClr val="DAA600"/>
                </a:solidFill>
              </a:rPr>
              <a:t>50% energy savings per bulb</a:t>
            </a:r>
          </a:p>
          <a:p>
            <a:pPr marL="57150" algn="l">
              <a:spcAft>
                <a:spcPts val="800"/>
              </a:spcAft>
            </a:pPr>
            <a:endParaRPr lang="en-US" sz="1050" dirty="0">
              <a:solidFill>
                <a:srgbClr val="DAA6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" y="2667000"/>
            <a:ext cx="5562600" cy="4154984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/>
            </a:lvl1pPr>
            <a:lvl2pPr marL="741363" lvl="1" indent="-227013">
              <a:lnSpc>
                <a:spcPct val="120000"/>
              </a:lnSpc>
              <a:buFont typeface="Arial"/>
              <a:buChar char="•"/>
              <a:defRPr sz="2000" b="1">
                <a:solidFill>
                  <a:schemeClr val="accent3">
                    <a:lumMod val="75000"/>
                  </a:schemeClr>
                </a:solidFill>
              </a:defRPr>
            </a:lvl2pPr>
          </a:lstStyle>
          <a:p>
            <a:pPr marL="57150" algn="l">
              <a:spcAft>
                <a:spcPts val="800"/>
              </a:spcAft>
            </a:pPr>
            <a:r>
              <a:rPr lang="en-US" u="sng" dirty="0">
                <a:solidFill>
                  <a:schemeClr val="tx2"/>
                </a:solidFill>
              </a:rPr>
              <a:t>Standard Fluorescent Tube</a:t>
            </a:r>
          </a:p>
          <a:p>
            <a:pPr marL="512763" indent="-227013" algn="l"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schemeClr val="tx2"/>
                </a:solidFill>
              </a:rPr>
              <a:t>Worst ROI</a:t>
            </a:r>
          </a:p>
          <a:p>
            <a:pPr marL="512763" lvl="1">
              <a:spcAft>
                <a:spcPts val="800"/>
              </a:spcAft>
            </a:pPr>
            <a:r>
              <a:rPr lang="en-US" sz="2800" dirty="0">
                <a:solidFill>
                  <a:schemeClr val="tx2"/>
                </a:solidFill>
              </a:rPr>
              <a:t>Flickers 120 </a:t>
            </a:r>
            <a:r>
              <a:rPr lang="en-US" sz="2800" dirty="0" smtClean="0">
                <a:solidFill>
                  <a:schemeClr val="tx2"/>
                </a:solidFill>
              </a:rPr>
              <a:t>times per second</a:t>
            </a:r>
            <a:endParaRPr lang="en-US" sz="2800" dirty="0">
              <a:solidFill>
                <a:schemeClr val="tx2"/>
              </a:solidFill>
            </a:endParaRPr>
          </a:p>
          <a:p>
            <a:pPr marL="512763" lvl="1">
              <a:spcAft>
                <a:spcPts val="800"/>
              </a:spcAft>
            </a:pPr>
            <a:r>
              <a:rPr lang="en-US" sz="2800" dirty="0">
                <a:solidFill>
                  <a:schemeClr val="tx2"/>
                </a:solidFill>
              </a:rPr>
              <a:t>Costly </a:t>
            </a:r>
            <a:r>
              <a:rPr lang="en-US" sz="2800" dirty="0" smtClean="0">
                <a:solidFill>
                  <a:schemeClr val="tx2"/>
                </a:solidFill>
              </a:rPr>
              <a:t>to operate </a:t>
            </a:r>
            <a:r>
              <a:rPr lang="en-US" sz="2800" dirty="0">
                <a:solidFill>
                  <a:schemeClr val="tx2"/>
                </a:solidFill>
              </a:rPr>
              <a:t>&amp; </a:t>
            </a:r>
            <a:r>
              <a:rPr lang="en-US" sz="2800" dirty="0" smtClean="0">
                <a:solidFill>
                  <a:schemeClr val="tx2"/>
                </a:solidFill>
              </a:rPr>
              <a:t>maintain</a:t>
            </a:r>
            <a:endParaRPr lang="en-US" sz="2800" dirty="0">
              <a:solidFill>
                <a:schemeClr val="tx2"/>
              </a:solidFill>
            </a:endParaRPr>
          </a:p>
          <a:p>
            <a:pPr marL="512763" lvl="1">
              <a:spcAft>
                <a:spcPts val="800"/>
              </a:spcAft>
            </a:pPr>
            <a:r>
              <a:rPr lang="en-US" sz="2800" dirty="0" smtClean="0">
                <a:solidFill>
                  <a:schemeClr val="tx2"/>
                </a:solidFill>
              </a:rPr>
              <a:t>Light output decays quickly</a:t>
            </a:r>
          </a:p>
          <a:p>
            <a:pPr marL="512763" lvl="1">
              <a:spcAft>
                <a:spcPts val="800"/>
              </a:spcAft>
            </a:pPr>
            <a:r>
              <a:rPr lang="en-US" sz="2800" dirty="0" smtClean="0">
                <a:solidFill>
                  <a:schemeClr val="tx2"/>
                </a:solidFill>
              </a:rPr>
              <a:t>40</a:t>
            </a:r>
            <a:r>
              <a:rPr lang="en-US" sz="2800" dirty="0">
                <a:solidFill>
                  <a:schemeClr val="tx2"/>
                </a:solidFill>
              </a:rPr>
              <a:t>+ </a:t>
            </a:r>
            <a:r>
              <a:rPr lang="en-US" sz="2800" dirty="0" smtClean="0">
                <a:solidFill>
                  <a:schemeClr val="tx2"/>
                </a:solidFill>
              </a:rPr>
              <a:t>watts</a:t>
            </a:r>
          </a:p>
          <a:p>
            <a:pPr marL="512763" lvl="1">
              <a:spcAft>
                <a:spcPts val="800"/>
              </a:spcAft>
            </a:pPr>
            <a:r>
              <a:rPr lang="en-US" sz="2800" dirty="0" smtClean="0">
                <a:solidFill>
                  <a:schemeClr val="tx2"/>
                </a:solidFill>
              </a:rPr>
              <a:t>Contains hazardous substances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LED vs. FLUORESCENT TUBE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5943600" y="3200400"/>
            <a:ext cx="457200" cy="2949766"/>
            <a:chOff x="6019800" y="3200400"/>
            <a:chExt cx="457200" cy="2949766"/>
          </a:xfrm>
        </p:grpSpPr>
        <p:pic>
          <p:nvPicPr>
            <p:cNvPr id="17" name="Picture 16" descr="Check_Mark_GREE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19800" y="3200400"/>
              <a:ext cx="457200" cy="435166"/>
            </a:xfrm>
            <a:prstGeom prst="rect">
              <a:avLst/>
            </a:prstGeom>
          </p:spPr>
        </p:pic>
        <p:pic>
          <p:nvPicPr>
            <p:cNvPr id="18" name="Picture 17" descr="Check_Mark_GREE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19800" y="3733800"/>
              <a:ext cx="457200" cy="435166"/>
            </a:xfrm>
            <a:prstGeom prst="rect">
              <a:avLst/>
            </a:prstGeom>
          </p:spPr>
        </p:pic>
        <p:pic>
          <p:nvPicPr>
            <p:cNvPr id="19" name="Picture 18" descr="Check_Mark_GREE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19800" y="4267200"/>
              <a:ext cx="457200" cy="435166"/>
            </a:xfrm>
            <a:prstGeom prst="rect">
              <a:avLst/>
            </a:prstGeom>
          </p:spPr>
        </p:pic>
        <p:pic>
          <p:nvPicPr>
            <p:cNvPr id="20" name="Picture 19" descr="Check_Mark_GREE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19800" y="5181600"/>
              <a:ext cx="457200" cy="435166"/>
            </a:xfrm>
            <a:prstGeom prst="rect">
              <a:avLst/>
            </a:prstGeom>
          </p:spPr>
        </p:pic>
        <p:pic>
          <p:nvPicPr>
            <p:cNvPr id="21" name="Picture 20" descr="Check_Mark_GREE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19800" y="5715000"/>
              <a:ext cx="457200" cy="43516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3750">
            <a:off x="5871176" y="637757"/>
            <a:ext cx="4488245" cy="213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46982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62600" y="4724400"/>
            <a:ext cx="3886200" cy="461665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</a:rPr>
              <a:t>50,000 Hours Average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43000" y="1371600"/>
            <a:ext cx="8001000" cy="707886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/>
          <a:p>
            <a:pPr defTabSz="171450">
              <a:tabLst>
                <a:tab pos="3197225" algn="ctr"/>
                <a:tab pos="6116638" algn="ctr"/>
              </a:tabLst>
            </a:pPr>
            <a:r>
              <a:rPr lang="en-US" sz="4000" b="1" dirty="0" smtClean="0">
                <a:solidFill>
                  <a:srgbClr val="DAA600"/>
                </a:solidFill>
                <a:latin typeface="Calibri (Body)"/>
                <a:cs typeface="Calibri (Body)"/>
              </a:rPr>
              <a:t>15-25</a:t>
            </a:r>
            <a:r>
              <a:rPr lang="en-US" sz="4000" b="1" baseline="30000" dirty="0" smtClean="0">
                <a:solidFill>
                  <a:srgbClr val="DAA600"/>
                </a:solidFill>
                <a:latin typeface="Calibri (Body)"/>
                <a:cs typeface="Calibri (Body)"/>
              </a:rPr>
              <a:t>+</a:t>
            </a:r>
            <a:r>
              <a:rPr lang="en-US" sz="4000" b="1" dirty="0" smtClean="0">
                <a:solidFill>
                  <a:srgbClr val="DAA600"/>
                </a:solidFill>
                <a:latin typeface="Calibri (Body)"/>
                <a:cs typeface="Calibri (Body)"/>
              </a:rPr>
              <a:t> CFLs</a:t>
            </a:r>
            <a:r>
              <a:rPr lang="en-US" sz="4000" b="1" baseline="30000" dirty="0" smtClean="0">
                <a:solidFill>
                  <a:schemeClr val="bg1">
                    <a:lumMod val="65000"/>
                  </a:schemeClr>
                </a:solidFill>
                <a:latin typeface="Calibri (Body)"/>
                <a:cs typeface="Calibri (Body)"/>
              </a:rPr>
              <a:t>          </a:t>
            </a:r>
            <a:r>
              <a:rPr lang="en-US" sz="4000" b="1" dirty="0" smtClean="0">
                <a:solidFill>
                  <a:srgbClr val="DAA600"/>
                </a:solidFill>
                <a:latin typeface="Calibri (Body)"/>
                <a:cs typeface="Calibri (Body)"/>
              </a:rPr>
              <a:t>=</a:t>
            </a:r>
            <a:r>
              <a:rPr lang="en-US" sz="4000" b="1" dirty="0" smtClean="0">
                <a:solidFill>
                  <a:srgbClr val="DAA600"/>
                </a:solidFill>
              </a:rPr>
              <a:t>              1 LED</a:t>
            </a:r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  <a:latin typeface="Calibri (Body)"/>
                <a:cs typeface="Calibri (Body)"/>
              </a:rPr>
              <a:t>	</a:t>
            </a:r>
            <a:r>
              <a:rPr lang="en-US" sz="4000" b="1" dirty="0" smtClean="0">
                <a:solidFill>
                  <a:srgbClr val="DAA600"/>
                </a:solidFill>
                <a:latin typeface="Calibri (Body)"/>
                <a:cs typeface="Calibri (Body)"/>
              </a:rPr>
              <a:t>	</a:t>
            </a:r>
            <a:endParaRPr lang="en-US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62000" y="2286000"/>
            <a:ext cx="3581400" cy="1590901"/>
            <a:chOff x="5638801" y="5029200"/>
            <a:chExt cx="3581400" cy="159090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38801" y="5029200"/>
              <a:ext cx="838200" cy="156305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13120" y="5029200"/>
              <a:ext cx="838200" cy="156305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998920" y="5029201"/>
              <a:ext cx="838200" cy="15909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96201" y="5029200"/>
              <a:ext cx="838200" cy="156305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82001" y="5029201"/>
              <a:ext cx="838200" cy="1590900"/>
            </a:xfrm>
            <a:prstGeom prst="rect">
              <a:avLst/>
            </a:prstGeom>
          </p:spPr>
        </p:pic>
      </p:grpSp>
      <p:sp>
        <p:nvSpPr>
          <p:cNvPr id="23" name="TextBox 22"/>
          <p:cNvSpPr txBox="1"/>
          <p:nvPr/>
        </p:nvSpPr>
        <p:spPr>
          <a:xfrm>
            <a:off x="381000" y="4655403"/>
            <a:ext cx="4572000" cy="830997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</a:rPr>
              <a:t>2,500 – 4,000 Hours Average </a:t>
            </a:r>
          </a:p>
          <a:p>
            <a:pPr algn="ctr"/>
            <a:r>
              <a:rPr lang="en-US" sz="2400" b="1" dirty="0" smtClean="0">
                <a:solidFill>
                  <a:srgbClr val="000000"/>
                </a:solidFill>
              </a:rPr>
              <a:t>(Per Bulb)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143000" y="3038701"/>
            <a:ext cx="3581400" cy="1590901"/>
            <a:chOff x="5638801" y="5029200"/>
            <a:chExt cx="3581400" cy="1590901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38801" y="5029200"/>
              <a:ext cx="838200" cy="1563057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13120" y="5029200"/>
              <a:ext cx="838200" cy="156305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998920" y="5029201"/>
              <a:ext cx="838200" cy="15909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96201" y="5029200"/>
              <a:ext cx="838200" cy="156305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82001" y="5029201"/>
              <a:ext cx="838200" cy="1590900"/>
            </a:xfrm>
            <a:prstGeom prst="rect">
              <a:avLst/>
            </a:prstGeom>
          </p:spPr>
        </p:pic>
      </p:grpSp>
      <p:sp>
        <p:nvSpPr>
          <p:cNvPr id="34" name="TextBox 33"/>
          <p:cNvSpPr txBox="1"/>
          <p:nvPr/>
        </p:nvSpPr>
        <p:spPr>
          <a:xfrm>
            <a:off x="457200" y="5867400"/>
            <a:ext cx="9296400" cy="1015663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/>
          <a:p>
            <a:pPr defTabSz="171450">
              <a:tabLst>
                <a:tab pos="3197225" algn="ctr"/>
                <a:tab pos="6116638" algn="ctr"/>
              </a:tabLst>
            </a:pPr>
            <a:r>
              <a:rPr lang="en-US" sz="3000" b="1" dirty="0" smtClean="0">
                <a:latin typeface="Myriad Pro" pitchFamily="34" charset="0"/>
              </a:rPr>
              <a:t>Reduces HVAC &amp; Lighting Costs</a:t>
            </a:r>
          </a:p>
          <a:p>
            <a:pPr defTabSz="171450">
              <a:tabLst>
                <a:tab pos="3197225" algn="ctr"/>
                <a:tab pos="6116638" algn="ctr"/>
              </a:tabLst>
            </a:pPr>
            <a:r>
              <a:rPr lang="en-US" sz="3000" b="1" dirty="0" smtClean="0">
                <a:latin typeface="Myriad Pro" pitchFamily="34" charset="0"/>
              </a:rPr>
              <a:t>Reduces Lighting Replacement(Maintenance) Costs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LED vs. CFL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pic>
        <p:nvPicPr>
          <p:cNvPr id="35" name="Picture 34" descr="lrblrbw100W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528778">
            <a:off x="6414675" y="2186451"/>
            <a:ext cx="1662102" cy="2725847"/>
          </a:xfrm>
          <a:prstGeom prst="rect">
            <a:avLst/>
          </a:prstGeom>
        </p:spPr>
      </p:pic>
      <p:pic>
        <p:nvPicPr>
          <p:cNvPr id="36" name="Picture 35" descr="Check_Mark_GREEN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15400" y="4343400"/>
            <a:ext cx="865629" cy="82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6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/>
          <a:srcRect t="1009" b="3578"/>
          <a:stretch/>
        </p:blipFill>
        <p:spPr>
          <a:xfrm>
            <a:off x="-18499" y="914400"/>
            <a:ext cx="10153099" cy="6096000"/>
          </a:xfrm>
          <a:prstGeom prst="rect">
            <a:avLst/>
          </a:prstGeom>
        </p:spPr>
      </p:pic>
      <p:pic>
        <p:nvPicPr>
          <p:cNvPr id="4" name="Picture 3" descr="Screen Shot 2014-10-29 at 1.30.57 P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9200" y="5181600"/>
            <a:ext cx="7899739" cy="17720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24000" y="3263205"/>
            <a:ext cx="7086600" cy="1384995"/>
          </a:xfrm>
          <a:prstGeom prst="rect">
            <a:avLst/>
          </a:prstGeom>
          <a:noFill/>
          <a:ln w="38100" cmpd="sng">
            <a:noFill/>
          </a:ln>
        </p:spPr>
        <p:txBody>
          <a:bodyPr wrap="square" rtlCol="0">
            <a:spAutoFit/>
          </a:bodyPr>
          <a:lstStyle/>
          <a:p>
            <a:pPr defTabSz="171450">
              <a:tabLst>
                <a:tab pos="3197225" algn="ctr"/>
                <a:tab pos="6116638" algn="ctr"/>
              </a:tabLst>
            </a:pPr>
            <a:r>
              <a:rPr lang="en-US" sz="2800" b="1" dirty="0" smtClean="0"/>
              <a:t>Up To 73%</a:t>
            </a:r>
            <a:r>
              <a:rPr lang="en-US" sz="2800" b="1" baseline="30000" dirty="0" smtClean="0"/>
              <a:t>+</a:t>
            </a:r>
            <a:r>
              <a:rPr lang="en-US" sz="2800" b="1" dirty="0" smtClean="0"/>
              <a:t> Lighting Cost Reduction</a:t>
            </a:r>
          </a:p>
          <a:p>
            <a:pPr defTabSz="171450">
              <a:tabLst>
                <a:tab pos="3197225" algn="ctr"/>
                <a:tab pos="6116638" algn="ctr"/>
              </a:tabLst>
            </a:pPr>
            <a:r>
              <a:rPr lang="en-US" sz="2800" b="1" dirty="0" smtClean="0"/>
              <a:t>By Converting To LED</a:t>
            </a:r>
          </a:p>
          <a:p>
            <a:pPr defTabSz="171450">
              <a:tabLst>
                <a:tab pos="3197225" algn="ctr"/>
                <a:tab pos="6116638" algn="ctr"/>
              </a:tabLst>
            </a:pPr>
            <a:r>
              <a:rPr lang="en-US" sz="2800" b="1" dirty="0" smtClean="0"/>
              <a:t>Not Including Maintenance Savings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0" y="1066800"/>
            <a:ext cx="1676400" cy="16764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7800" y="1219200"/>
            <a:ext cx="396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defTabSz="171450">
              <a:tabLst>
                <a:tab pos="3197225" algn="ctr"/>
                <a:tab pos="6116638" algn="ctr"/>
              </a:tabLst>
            </a:pPr>
            <a:r>
              <a:rPr lang="en-US" sz="2800" b="1" dirty="0" smtClean="0"/>
              <a:t>Expensive Operating &amp; Maintenance Costs</a:t>
            </a:r>
            <a:endParaRPr lang="en-US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LED vs. HID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29163" flipH="1" flipV="1">
            <a:off x="-498313" y="2961776"/>
            <a:ext cx="2673024" cy="1653933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962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447800"/>
            <a:ext cx="9677400" cy="4708981"/>
          </a:xfrm>
          <a:prstGeom prst="rect">
            <a:avLst/>
          </a:prstGeom>
          <a:solidFill>
            <a:schemeClr val="bg1">
              <a:alpha val="89000"/>
            </a:schemeClr>
          </a:solidFill>
          <a:ln w="38100" cmpd="sng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4000" b="1" dirty="0" smtClean="0">
                <a:solidFill>
                  <a:srgbClr val="008000"/>
                </a:solidFill>
              </a:rPr>
              <a:t>Latest Technology</a:t>
            </a:r>
          </a:p>
          <a:p>
            <a:pPr marL="690563">
              <a:spcAft>
                <a:spcPts val="600"/>
              </a:spcAft>
            </a:pPr>
            <a:r>
              <a:rPr lang="en-US" sz="3200" dirty="0" smtClean="0"/>
              <a:t>Because technology changes at a fast pace, at LEDRadiant we are committed to offer the latest LED technology at an affordable price.</a:t>
            </a:r>
          </a:p>
          <a:p>
            <a:pPr marL="690563">
              <a:spcAft>
                <a:spcPts val="600"/>
              </a:spcAft>
            </a:pPr>
            <a:endParaRPr lang="en-US" sz="4000" dirty="0" smtClean="0"/>
          </a:p>
          <a:p>
            <a:pPr>
              <a:spcAft>
                <a:spcPts val="600"/>
              </a:spcAft>
            </a:pPr>
            <a:r>
              <a:rPr lang="en-US" sz="4000" b="1" dirty="0" err="1" smtClean="0">
                <a:solidFill>
                  <a:srgbClr val="008000"/>
                </a:solidFill>
              </a:rPr>
              <a:t>EPAct</a:t>
            </a:r>
            <a:r>
              <a:rPr lang="en-US" sz="4000" b="1" dirty="0" smtClean="0">
                <a:solidFill>
                  <a:srgbClr val="008000"/>
                </a:solidFill>
              </a:rPr>
              <a:t> 179D </a:t>
            </a:r>
          </a:p>
          <a:p>
            <a:pPr marL="690563">
              <a:spcAft>
                <a:spcPts val="600"/>
              </a:spcAft>
            </a:pPr>
            <a:r>
              <a:rPr lang="en-US" sz="3200" dirty="0" smtClean="0"/>
              <a:t>Ask your accountant, you might qualify. The deduction can be up to $1.80 per square foot.</a:t>
            </a:r>
            <a:endParaRPr lang="en-US" sz="3200" b="1" dirty="0" smtClean="0">
              <a:solidFill>
                <a:srgbClr val="008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ADDITIONAL BENEFITS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WHY </a:t>
            </a:r>
            <a:r>
              <a:rPr lang="en-US" sz="2800" b="1" dirty="0" err="1" smtClean="0">
                <a:ln w="3175">
                  <a:noFill/>
                </a:ln>
                <a:latin typeface="Myriad Pro" pitchFamily="34" charset="0"/>
                <a:cs typeface="Arial"/>
              </a:rPr>
              <a:t>LEDRadiant</a:t>
            </a:r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?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299047"/>
              </p:ext>
            </p:extLst>
          </p:nvPr>
        </p:nvGraphicFramePr>
        <p:xfrm>
          <a:off x="8534400" y="1447800"/>
          <a:ext cx="1066800" cy="347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r:id="rId3" imgW="1066802" imgH="347473" progId="">
                  <p:embed/>
                </p:oleObj>
              </mc:Choice>
              <mc:Fallback>
                <p:oleObj r:id="rId3" imgW="1066802" imgH="347473" progId="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34400" y="1447800"/>
                        <a:ext cx="1066800" cy="347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8730911"/>
              </p:ext>
            </p:extLst>
          </p:nvPr>
        </p:nvGraphicFramePr>
        <p:xfrm>
          <a:off x="1114761" y="4058919"/>
          <a:ext cx="1152525" cy="28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r:id="rId5" imgW="1152146" imgH="286513" progId="">
                  <p:embed/>
                </p:oleObj>
              </mc:Choice>
              <mc:Fallback>
                <p:oleObj r:id="rId5" imgW="1152146" imgH="286513" progId="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4761" y="4058919"/>
                        <a:ext cx="1152525" cy="285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4252145"/>
              </p:ext>
            </p:extLst>
          </p:nvPr>
        </p:nvGraphicFramePr>
        <p:xfrm>
          <a:off x="2066925" y="2438400"/>
          <a:ext cx="1084263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r:id="rId7" imgW="1085090" imgH="743713" progId="">
                  <p:embed/>
                </p:oleObj>
              </mc:Choice>
              <mc:Fallback>
                <p:oleObj r:id="rId7" imgW="1085090" imgH="743713" progId="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6925" y="2438400"/>
                        <a:ext cx="1084263" cy="742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9522268"/>
              </p:ext>
            </p:extLst>
          </p:nvPr>
        </p:nvGraphicFramePr>
        <p:xfrm>
          <a:off x="7313009" y="4993480"/>
          <a:ext cx="1006475" cy="33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r:id="rId9" imgW="1005842" imgH="332233" progId="">
                  <p:embed/>
                </p:oleObj>
              </mc:Choice>
              <mc:Fallback>
                <p:oleObj r:id="rId9" imgW="1005842" imgH="332233" progId="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3009" y="4993480"/>
                        <a:ext cx="1006475" cy="331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023690"/>
              </p:ext>
            </p:extLst>
          </p:nvPr>
        </p:nvGraphicFramePr>
        <p:xfrm>
          <a:off x="2226429" y="6575643"/>
          <a:ext cx="1103313" cy="23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r:id="rId11" imgW="1103378" imgH="231648" progId="">
                  <p:embed/>
                </p:oleObj>
              </mc:Choice>
              <mc:Fallback>
                <p:oleObj r:id="rId11" imgW="1103378" imgH="231648" progId="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6429" y="6575643"/>
                        <a:ext cx="1103313" cy="23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7064396"/>
              </p:ext>
            </p:extLst>
          </p:nvPr>
        </p:nvGraphicFramePr>
        <p:xfrm>
          <a:off x="6400800" y="2138035"/>
          <a:ext cx="1063625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r:id="rId13" imgW="1063754" imgH="527305" progId="">
                  <p:embed/>
                </p:oleObj>
              </mc:Choice>
              <mc:Fallback>
                <p:oleObj r:id="rId13" imgW="1063754" imgH="527305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2138035"/>
                        <a:ext cx="1063625" cy="527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1547499"/>
              </p:ext>
            </p:extLst>
          </p:nvPr>
        </p:nvGraphicFramePr>
        <p:xfrm>
          <a:off x="6900768" y="5779536"/>
          <a:ext cx="1166813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r:id="rId15" imgW="1167386" imgH="731521" progId="">
                  <p:embed/>
                </p:oleObj>
              </mc:Choice>
              <mc:Fallback>
                <p:oleObj r:id="rId15" imgW="1167386" imgH="731521" progId="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768" y="5779536"/>
                        <a:ext cx="1166813" cy="731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6717760"/>
              </p:ext>
            </p:extLst>
          </p:nvPr>
        </p:nvGraphicFramePr>
        <p:xfrm>
          <a:off x="609600" y="1720522"/>
          <a:ext cx="1039813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r:id="rId17" imgW="1039370" imgH="835154" progId="">
                  <p:embed/>
                </p:oleObj>
              </mc:Choice>
              <mc:Fallback>
                <p:oleObj r:id="rId17" imgW="1039370" imgH="835154" progId="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720522"/>
                        <a:ext cx="1039813" cy="835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3277903"/>
              </p:ext>
            </p:extLst>
          </p:nvPr>
        </p:nvGraphicFramePr>
        <p:xfrm>
          <a:off x="6038671" y="3534339"/>
          <a:ext cx="1381863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r:id="rId19" imgW="4571429" imgH="2349206" progId="">
                  <p:embed/>
                </p:oleObj>
              </mc:Choice>
              <mc:Fallback>
                <p:oleObj r:id="rId19" imgW="4571429" imgH="2349206" progId="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671" y="3534339"/>
                        <a:ext cx="1381863" cy="711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427717"/>
              </p:ext>
            </p:extLst>
          </p:nvPr>
        </p:nvGraphicFramePr>
        <p:xfrm>
          <a:off x="380432" y="5873750"/>
          <a:ext cx="987425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r:id="rId21" imgW="987554" imgH="1060706" progId="">
                  <p:embed/>
                </p:oleObj>
              </mc:Choice>
              <mc:Fallback>
                <p:oleObj r:id="rId21" imgW="987554" imgH="1060706" progId="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432" y="5873750"/>
                        <a:ext cx="987425" cy="1060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329641"/>
              </p:ext>
            </p:extLst>
          </p:nvPr>
        </p:nvGraphicFramePr>
        <p:xfrm>
          <a:off x="4599695" y="5835524"/>
          <a:ext cx="881063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r:id="rId23" imgW="880874" imgH="1048514" progId="">
                  <p:embed/>
                </p:oleObj>
              </mc:Choice>
              <mc:Fallback>
                <p:oleObj r:id="rId23" imgW="880874" imgH="1048514" progId="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9695" y="5835524"/>
                        <a:ext cx="881063" cy="1047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7869145"/>
              </p:ext>
            </p:extLst>
          </p:nvPr>
        </p:nvGraphicFramePr>
        <p:xfrm>
          <a:off x="3767782" y="3835714"/>
          <a:ext cx="884237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r:id="rId25" imgW="883922" imgH="493777" progId="">
                  <p:embed/>
                </p:oleObj>
              </mc:Choice>
              <mc:Fallback>
                <p:oleObj r:id="rId25" imgW="883922" imgH="493777" progId="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7782" y="3835714"/>
                        <a:ext cx="884237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441786"/>
              </p:ext>
            </p:extLst>
          </p:nvPr>
        </p:nvGraphicFramePr>
        <p:xfrm>
          <a:off x="2151856" y="1199673"/>
          <a:ext cx="914400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r:id="rId27" imgW="914402" imgH="554737" progId="">
                  <p:embed/>
                </p:oleObj>
              </mc:Choice>
              <mc:Fallback>
                <p:oleObj r:id="rId27" imgW="914402" imgH="554737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1856" y="1199673"/>
                        <a:ext cx="914400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0680483"/>
              </p:ext>
            </p:extLst>
          </p:nvPr>
        </p:nvGraphicFramePr>
        <p:xfrm>
          <a:off x="8478043" y="2722563"/>
          <a:ext cx="1119187" cy="1119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r:id="rId29" imgW="1118618" imgH="1118618" progId="">
                  <p:embed/>
                </p:oleObj>
              </mc:Choice>
              <mc:Fallback>
                <p:oleObj r:id="rId29" imgW="1118618" imgH="1118618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8043" y="2722563"/>
                        <a:ext cx="1119187" cy="1119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9837283"/>
              </p:ext>
            </p:extLst>
          </p:nvPr>
        </p:nvGraphicFramePr>
        <p:xfrm>
          <a:off x="841869" y="4870450"/>
          <a:ext cx="1236663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r:id="rId31" imgW="1237490" imgH="621793" progId="">
                  <p:embed/>
                </p:oleObj>
              </mc:Choice>
              <mc:Fallback>
                <p:oleObj r:id="rId31" imgW="1237490" imgH="621793" progId="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869" y="4870450"/>
                        <a:ext cx="1236663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774334"/>
              </p:ext>
            </p:extLst>
          </p:nvPr>
        </p:nvGraphicFramePr>
        <p:xfrm>
          <a:off x="8519992" y="6485832"/>
          <a:ext cx="1123950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r:id="rId33" imgW="1124714" imgH="335281" progId="">
                  <p:embed/>
                </p:oleObj>
              </mc:Choice>
              <mc:Fallback>
                <p:oleObj r:id="rId33" imgW="1124714" imgH="335281" progId="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9992" y="6485832"/>
                        <a:ext cx="1123950" cy="334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550050"/>
              </p:ext>
            </p:extLst>
          </p:nvPr>
        </p:nvGraphicFramePr>
        <p:xfrm>
          <a:off x="5704377" y="980102"/>
          <a:ext cx="1160463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r:id="rId35" imgW="1161290" imgH="722377" progId="">
                  <p:embed/>
                </p:oleObj>
              </mc:Choice>
              <mc:Fallback>
                <p:oleObj r:id="rId35" imgW="1161290" imgH="722377" progId="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04377" y="980102"/>
                        <a:ext cx="1160463" cy="722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467655"/>
              </p:ext>
            </p:extLst>
          </p:nvPr>
        </p:nvGraphicFramePr>
        <p:xfrm>
          <a:off x="5171059" y="4473574"/>
          <a:ext cx="673100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r:id="rId37" imgW="673609" imgH="1039370" progId="">
                  <p:embed/>
                </p:oleObj>
              </mc:Choice>
              <mc:Fallback>
                <p:oleObj r:id="rId37" imgW="673609" imgH="1039370" progId="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1059" y="4473574"/>
                        <a:ext cx="673100" cy="1039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1747497"/>
              </p:ext>
            </p:extLst>
          </p:nvPr>
        </p:nvGraphicFramePr>
        <p:xfrm>
          <a:off x="323551" y="3243262"/>
          <a:ext cx="1136650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r:id="rId39" imgW="1136906" imgH="481585" progId="">
                  <p:embed/>
                </p:oleObj>
              </mc:Choice>
              <mc:Fallback>
                <p:oleObj r:id="rId39" imgW="1136906" imgH="481585" progId="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51" y="3243262"/>
                        <a:ext cx="1136650" cy="481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2879108"/>
              </p:ext>
            </p:extLst>
          </p:nvPr>
        </p:nvGraphicFramePr>
        <p:xfrm>
          <a:off x="7987135" y="4245539"/>
          <a:ext cx="1519237" cy="347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r:id="rId41" imgW="4596825" imgH="1053968" progId="">
                  <p:embed/>
                </p:oleObj>
              </mc:Choice>
              <mc:Fallback>
                <p:oleObj r:id="rId41" imgW="4596825" imgH="1053968" progId="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7135" y="4245539"/>
                        <a:ext cx="1519237" cy="34754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6660272"/>
              </p:ext>
            </p:extLst>
          </p:nvPr>
        </p:nvGraphicFramePr>
        <p:xfrm>
          <a:off x="3671584" y="1156599"/>
          <a:ext cx="1231900" cy="80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r:id="rId43" imgW="1231394" imgH="801626" progId="">
                  <p:embed/>
                </p:oleObj>
              </mc:Choice>
              <mc:Fallback>
                <p:oleObj r:id="rId43" imgW="1231394" imgH="801626" progId="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584" y="1156599"/>
                        <a:ext cx="1231900" cy="801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6477138"/>
              </p:ext>
            </p:extLst>
          </p:nvPr>
        </p:nvGraphicFramePr>
        <p:xfrm>
          <a:off x="2559913" y="4473574"/>
          <a:ext cx="1539658" cy="560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r:id="rId45" imgW="1103378" imgH="402337" progId="">
                  <p:embed/>
                </p:oleObj>
              </mc:Choice>
              <mc:Fallback>
                <p:oleObj r:id="rId45" imgW="1103378" imgH="402337" progId="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9913" y="4473574"/>
                        <a:ext cx="1539658" cy="5604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173236"/>
              </p:ext>
            </p:extLst>
          </p:nvPr>
        </p:nvGraphicFramePr>
        <p:xfrm>
          <a:off x="4219178" y="2462932"/>
          <a:ext cx="1063625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r:id="rId47" imgW="1063754" imgH="984506" progId="">
                  <p:embed/>
                </p:oleObj>
              </mc:Choice>
              <mc:Fallback>
                <p:oleObj r:id="rId47" imgW="1063754" imgH="984506" progId="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9178" y="2462932"/>
                        <a:ext cx="1063625" cy="984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2420247"/>
              </p:ext>
            </p:extLst>
          </p:nvPr>
        </p:nvGraphicFramePr>
        <p:xfrm>
          <a:off x="2994177" y="5330126"/>
          <a:ext cx="993775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r:id="rId49" imgW="993650" imgH="911354" progId="">
                  <p:embed/>
                </p:oleObj>
              </mc:Choice>
              <mc:Fallback>
                <p:oleObj r:id="rId49" imgW="993650" imgH="911354" progId="">
                  <p:embed/>
                  <p:pic>
                    <p:nvPicPr>
                      <p:cNvPr id="0" name="Picture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4177" y="5330126"/>
                        <a:ext cx="993775" cy="911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181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8600" y="1295400"/>
            <a:ext cx="9677400" cy="4170372"/>
          </a:xfrm>
          <a:prstGeom prst="rect">
            <a:avLst/>
          </a:prstGeom>
          <a:solidFill>
            <a:schemeClr val="bg1">
              <a:alpha val="89000"/>
            </a:schemeClr>
          </a:solidFill>
          <a:ln w="38100" cmpd="sng"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000" b="1" dirty="0" smtClean="0">
                <a:solidFill>
                  <a:srgbClr val="008000"/>
                </a:solidFill>
              </a:rPr>
              <a:t>Top Quality, Code Compliant &amp; UL Listed.</a:t>
            </a:r>
          </a:p>
          <a:p>
            <a:pPr algn="ctr">
              <a:spcAft>
                <a:spcPts val="600"/>
              </a:spcAft>
            </a:pPr>
            <a:r>
              <a:rPr lang="en-US" sz="4000" b="1" dirty="0" smtClean="0">
                <a:solidFill>
                  <a:srgbClr val="DAA600"/>
                </a:solidFill>
              </a:rPr>
              <a:t>DLC available</a:t>
            </a:r>
          </a:p>
          <a:p>
            <a:pPr algn="ctr">
              <a:spcAft>
                <a:spcPts val="600"/>
              </a:spcAft>
            </a:pPr>
            <a:r>
              <a:rPr lang="en-US" sz="4000" b="1" dirty="0" smtClean="0">
                <a:solidFill>
                  <a:srgbClr val="008000"/>
                </a:solidFill>
              </a:rPr>
              <a:t>Manufacturer Direct LED Lighting Solutions.</a:t>
            </a:r>
          </a:p>
          <a:p>
            <a:pPr algn="ctr">
              <a:spcAft>
                <a:spcPts val="600"/>
              </a:spcAft>
            </a:pPr>
            <a:r>
              <a:rPr lang="en-US" sz="4000" b="1" dirty="0" smtClean="0">
                <a:solidFill>
                  <a:srgbClr val="DAA600"/>
                </a:solidFill>
              </a:rPr>
              <a:t>5 year warranty</a:t>
            </a:r>
          </a:p>
          <a:p>
            <a:pPr algn="ctr">
              <a:spcAft>
                <a:spcPts val="600"/>
              </a:spcAft>
            </a:pPr>
            <a:r>
              <a:rPr lang="en-US" sz="4000" b="1" dirty="0" smtClean="0">
                <a:solidFill>
                  <a:srgbClr val="008000"/>
                </a:solidFill>
              </a:rPr>
              <a:t>Deliver the most up to date LED technology.</a:t>
            </a:r>
          </a:p>
          <a:p>
            <a:pPr algn="ctr">
              <a:spcAft>
                <a:spcPts val="600"/>
              </a:spcAft>
            </a:pPr>
            <a:r>
              <a:rPr lang="en-US" sz="4000" b="1" dirty="0" smtClean="0">
                <a:solidFill>
                  <a:srgbClr val="DAA600"/>
                </a:solidFill>
              </a:rPr>
              <a:t>Lower </a:t>
            </a:r>
            <a:r>
              <a:rPr lang="en-US" sz="4000" b="1" dirty="0">
                <a:solidFill>
                  <a:srgbClr val="DAA600"/>
                </a:solidFill>
              </a:rPr>
              <a:t>Costs – Sell Direct To </a:t>
            </a:r>
            <a:r>
              <a:rPr lang="en-US" sz="4000" b="1" dirty="0" smtClean="0">
                <a:solidFill>
                  <a:srgbClr val="DAA600"/>
                </a:solidFill>
              </a:rPr>
              <a:t>Consumer.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WHY </a:t>
            </a:r>
            <a:r>
              <a:rPr lang="en-US" sz="2800" b="1" dirty="0" err="1" smtClean="0">
                <a:ln w="3175">
                  <a:noFill/>
                </a:ln>
                <a:latin typeface="Myriad Pro" pitchFamily="34" charset="0"/>
                <a:cs typeface="Arial"/>
              </a:rPr>
              <a:t>LEDRadiant</a:t>
            </a:r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?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pic>
        <p:nvPicPr>
          <p:cNvPr id="9" name="Picture 8" descr="UL Listed 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58200" y="5562600"/>
            <a:ext cx="1175239" cy="1540649"/>
          </a:xfrm>
          <a:prstGeom prst="rect">
            <a:avLst/>
          </a:prstGeom>
        </p:spPr>
      </p:pic>
      <p:pic>
        <p:nvPicPr>
          <p:cNvPr id="11" name="Picture 10" descr="DLC List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5638800"/>
            <a:ext cx="1153619" cy="115546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57200" y="6781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AVAILABLE</a:t>
            </a:r>
            <a:endParaRPr lang="en-US" b="1" dirty="0"/>
          </a:p>
        </p:txBody>
      </p:sp>
      <p:pic>
        <p:nvPicPr>
          <p:cNvPr id="12" name="Picture 11" descr="5-year-warranty-n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43400" y="5715000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90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00200" y="2362200"/>
            <a:ext cx="13325710" cy="440608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1066800"/>
            <a:ext cx="96774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b="1" dirty="0" smtClean="0"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Myriad Pro" pitchFamily="34" charset="0"/>
              </a:rPr>
              <a:t>Getting Started in 3 Steps…</a:t>
            </a:r>
            <a:endParaRPr lang="en-US" sz="5500" b="1" dirty="0"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54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1220806"/>
            <a:ext cx="4506190" cy="58283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38200" y="685800"/>
            <a:ext cx="922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Myriad Pro" pitchFamily="34" charset="0"/>
                <a:cs typeface="Arial" pitchFamily="34" charset="0"/>
              </a:rPr>
              <a:t>Complete a </a:t>
            </a:r>
            <a:r>
              <a:rPr lang="en-US" sz="2400" b="1" dirty="0" err="1" smtClean="0">
                <a:solidFill>
                  <a:srgbClr val="FF0000"/>
                </a:solidFill>
                <a:latin typeface="Myriad Pro" pitchFamily="34" charset="0"/>
                <a:cs typeface="Arial" pitchFamily="34" charset="0"/>
              </a:rPr>
              <a:t>LEDRadiant</a:t>
            </a:r>
            <a:r>
              <a:rPr lang="en-US" sz="2400" b="1" dirty="0" smtClean="0">
                <a:solidFill>
                  <a:srgbClr val="FF0000"/>
                </a:solidFill>
                <a:latin typeface="Myriad Pro" pitchFamily="34" charset="0"/>
                <a:cs typeface="Arial" pitchFamily="34" charset="0"/>
              </a:rPr>
              <a:t> Site Survey Form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1066800" y="2590800"/>
            <a:ext cx="3048000" cy="1143000"/>
          </a:xfrm>
          <a:prstGeom prst="rightArrow">
            <a:avLst/>
          </a:prstGeom>
          <a:solidFill>
            <a:srgbClr val="008000"/>
          </a:solidFill>
          <a:ln w="12700">
            <a:solidFill>
              <a:srgbClr val="DAA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Myriad Pro" pitchFamily="34" charset="0"/>
              </a:rPr>
              <a:t>Count # of Fixtures &amp; </a:t>
            </a:r>
          </a:p>
          <a:p>
            <a:pPr algn="ctr"/>
            <a:r>
              <a:rPr lang="en-US" dirty="0" smtClean="0">
                <a:latin typeface="Myriad Pro" pitchFamily="34" charset="0"/>
              </a:rPr>
              <a:t># of Bulbs In Each</a:t>
            </a:r>
            <a:endParaRPr lang="en-US" dirty="0">
              <a:latin typeface="Myriad Pro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34000" y="3733800"/>
            <a:ext cx="4191000" cy="1600438"/>
          </a:xfrm>
          <a:prstGeom prst="rect">
            <a:avLst/>
          </a:prstGeom>
          <a:solidFill>
            <a:srgbClr val="DAA6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Myriad Pro" pitchFamily="34" charset="0"/>
                <a:cs typeface="Arial" pitchFamily="34" charset="0"/>
              </a:rPr>
              <a:t>Information Needed:</a:t>
            </a:r>
          </a:p>
          <a:p>
            <a:endParaRPr lang="en-US" sz="1400" b="1" dirty="0" smtClean="0">
              <a:latin typeface="Myriad Pro" pitchFamily="34" charset="0"/>
              <a:cs typeface="Arial" pitchFamily="34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1400" b="1" dirty="0" smtClean="0">
                <a:latin typeface="Myriad Pro" pitchFamily="34" charset="0"/>
                <a:cs typeface="Arial" pitchFamily="34" charset="0"/>
              </a:rPr>
              <a:t>Type of Environment &amp; Application.</a:t>
            </a:r>
          </a:p>
          <a:p>
            <a:pPr marL="742950" lvl="1" indent="-285750">
              <a:buFont typeface="Arial"/>
              <a:buChar char="•"/>
            </a:pPr>
            <a:r>
              <a:rPr lang="en-US" sz="1400" b="1" dirty="0" smtClean="0">
                <a:latin typeface="Myriad Pro" pitchFamily="34" charset="0"/>
                <a:cs typeface="Arial" pitchFamily="34" charset="0"/>
              </a:rPr>
              <a:t>Type &amp; Size of Bulbs.</a:t>
            </a:r>
          </a:p>
          <a:p>
            <a:pPr marL="742950" lvl="1" indent="-285750">
              <a:buFont typeface="Arial"/>
              <a:buChar char="•"/>
            </a:pPr>
            <a:r>
              <a:rPr lang="en-US" sz="1400" b="1" dirty="0" smtClean="0">
                <a:latin typeface="Myriad Pro" pitchFamily="34" charset="0"/>
                <a:cs typeface="Arial" pitchFamily="34" charset="0"/>
              </a:rPr>
              <a:t>Color </a:t>
            </a:r>
            <a:r>
              <a:rPr lang="en-US" sz="1200" b="1" i="1" dirty="0" smtClean="0">
                <a:latin typeface="Myriad Pro" pitchFamily="34" charset="0"/>
                <a:cs typeface="Arial" pitchFamily="34" charset="0"/>
              </a:rPr>
              <a:t>(Warm, Cool White, etc.)</a:t>
            </a:r>
          </a:p>
          <a:p>
            <a:pPr marL="742950" lvl="1" indent="-285750">
              <a:buFont typeface="Arial"/>
              <a:buChar char="•"/>
            </a:pPr>
            <a:r>
              <a:rPr lang="en-US" sz="1400" b="1" dirty="0" smtClean="0">
                <a:latin typeface="Myriad Pro" pitchFamily="34" charset="0"/>
                <a:cs typeface="Arial" pitchFamily="34" charset="0"/>
              </a:rPr>
              <a:t>Distance to work surface.</a:t>
            </a:r>
          </a:p>
          <a:p>
            <a:pPr marL="742950" lvl="1" indent="-285750">
              <a:buFont typeface="Arial"/>
              <a:buChar char="•"/>
            </a:pPr>
            <a:r>
              <a:rPr lang="en-US" sz="1400" b="1" dirty="0" smtClean="0">
                <a:latin typeface="Myriad Pro" pitchFamily="34" charset="0"/>
                <a:cs typeface="Arial" pitchFamily="34" charset="0"/>
              </a:rPr>
              <a:t>Distance to the floor.</a:t>
            </a:r>
          </a:p>
        </p:txBody>
      </p:sp>
      <p:sp>
        <p:nvSpPr>
          <p:cNvPr id="15" name="Right Arrow 14"/>
          <p:cNvSpPr/>
          <p:nvPr/>
        </p:nvSpPr>
        <p:spPr>
          <a:xfrm rot="21302433">
            <a:off x="1033730" y="3952787"/>
            <a:ext cx="3352800" cy="1143000"/>
          </a:xfrm>
          <a:prstGeom prst="rightArrow">
            <a:avLst/>
          </a:prstGeom>
          <a:solidFill>
            <a:srgbClr val="008000"/>
          </a:solidFill>
          <a:ln w="12700">
            <a:solidFill>
              <a:srgbClr val="DAA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Myriad Pro" pitchFamily="34" charset="0"/>
              </a:rPr>
              <a:t>Determine Type of Bulbs</a:t>
            </a:r>
          </a:p>
          <a:p>
            <a:pPr algn="ctr"/>
            <a:r>
              <a:rPr lang="en-US" sz="1400" dirty="0" smtClean="0">
                <a:latin typeface="Myriad Pro" pitchFamily="34" charset="0"/>
              </a:rPr>
              <a:t>(Look at the Box &amp; Take Picture)</a:t>
            </a:r>
            <a:endParaRPr lang="en-US" sz="1400" dirty="0">
              <a:latin typeface="Myriad Pro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STEP 1: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sp>
        <p:nvSpPr>
          <p:cNvPr id="18" name="Right Arrow 17"/>
          <p:cNvSpPr/>
          <p:nvPr/>
        </p:nvSpPr>
        <p:spPr>
          <a:xfrm rot="419355">
            <a:off x="1277417" y="1019397"/>
            <a:ext cx="3048000" cy="1143000"/>
          </a:xfrm>
          <a:prstGeom prst="rightArrow">
            <a:avLst/>
          </a:prstGeom>
          <a:solidFill>
            <a:srgbClr val="008000"/>
          </a:solidFill>
          <a:ln w="12700">
            <a:solidFill>
              <a:srgbClr val="DAA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Myriad Pro" pitchFamily="34" charset="0"/>
              </a:rPr>
              <a:t>LEDRadiant</a:t>
            </a:r>
            <a:r>
              <a:rPr lang="en-US" dirty="0" smtClean="0">
                <a:latin typeface="Myriad Pro" pitchFamily="34" charset="0"/>
              </a:rPr>
              <a:t>  Site Survey</a:t>
            </a:r>
            <a:endParaRPr lang="en-US" dirty="0">
              <a:latin typeface="Myriad Pro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482" y="5238574"/>
            <a:ext cx="2546412" cy="185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50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3810000" y="685800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Myriad Pro" pitchFamily="34" charset="0"/>
                <a:cs typeface="Arial" pitchFamily="34" charset="0"/>
              </a:rPr>
              <a:t>We will prepare the Solutions &amp; ROI Package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" y="1219200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Comparison of Current vs. LED lighting Options</a:t>
            </a:r>
          </a:p>
          <a:p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Estimated Savings</a:t>
            </a:r>
          </a:p>
          <a:p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Return On Lighting </a:t>
            </a:r>
          </a:p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 Investment (ROLI)</a:t>
            </a:r>
          </a:p>
        </p:txBody>
      </p:sp>
      <p:pic>
        <p:nvPicPr>
          <p:cNvPr id="4" name="Picture 3" descr="Screen Shot 2014-10-29 at 1.43.43 PM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5486400" y="3200400"/>
            <a:ext cx="3533818" cy="363620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2766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STEP</a:t>
            </a:r>
            <a:r>
              <a:rPr lang="en-US" sz="2800" b="1" dirty="0" smtClean="0">
                <a:ln w="3175">
                  <a:solidFill>
                    <a:schemeClr val="tx1"/>
                  </a:solidFill>
                </a:ln>
                <a:latin typeface="Myriad Pro" pitchFamily="34" charset="0"/>
                <a:cs typeface="Arial"/>
              </a:rPr>
              <a:t> 2:</a:t>
            </a:r>
            <a:endParaRPr lang="en-US" sz="2800" b="1" dirty="0">
              <a:ln w="3175">
                <a:solidFill>
                  <a:schemeClr val="tx1"/>
                </a:solidFill>
              </a:ln>
              <a:latin typeface="Myriad Pro" pitchFamily="34" charset="0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886200"/>
            <a:ext cx="4953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We can finance your project 100%, including  installation costs and Extended Warranty to minimize your capital investment and receive  an unbelievable ROI</a:t>
            </a:r>
          </a:p>
        </p:txBody>
      </p:sp>
    </p:spTree>
    <p:extLst>
      <p:ext uri="{BB962C8B-B14F-4D97-AF65-F5344CB8AC3E}">
        <p14:creationId xmlns:p14="http://schemas.microsoft.com/office/powerpoint/2010/main" val="429308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3469" y="2057400"/>
            <a:ext cx="412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9974" marR="75885">
              <a:spcBef>
                <a:spcPts val="1189"/>
              </a:spcBef>
            </a:pPr>
            <a:endParaRPr lang="en-US" sz="800" dirty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295400"/>
            <a:ext cx="9372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Myriad Pro" pitchFamily="34" charset="0"/>
              </a:rPr>
              <a:t>DIRECT PURCHASE </a:t>
            </a:r>
            <a:endParaRPr lang="en-US" sz="2400" dirty="0" smtClean="0">
              <a:latin typeface="Myriad Pro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Will work within your budget to create LED solution.</a:t>
            </a:r>
          </a:p>
          <a:p>
            <a:endParaRPr lang="en-US" sz="2400" b="1" dirty="0" smtClean="0">
              <a:latin typeface="Myriad Pro" pitchFamily="34" charset="0"/>
            </a:endParaRPr>
          </a:p>
          <a:p>
            <a:r>
              <a:rPr lang="en-US" sz="2400" b="1" dirty="0" smtClean="0">
                <a:latin typeface="Myriad Pro" pitchFamily="34" charset="0"/>
              </a:rPr>
              <a:t>FINANCING (Recommended)</a:t>
            </a:r>
            <a:endParaRPr lang="en-US" sz="2400" dirty="0" smtClean="0">
              <a:latin typeface="Myriad Pro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Only 10% up front investment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Interests are low and 100% deductible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Deduct 100% the investment in 7 years or less. Ask your accountant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Positive </a:t>
            </a:r>
            <a:r>
              <a:rPr lang="en-US" sz="2400" dirty="0">
                <a:latin typeface="Myriad Pro" pitchFamily="34" charset="0"/>
              </a:rPr>
              <a:t>cash </a:t>
            </a:r>
            <a:r>
              <a:rPr lang="en-US" sz="2400" dirty="0" smtClean="0">
                <a:latin typeface="Myriad Pro" pitchFamily="34" charset="0"/>
              </a:rPr>
              <a:t>flow since inception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Monthly payments start in 90 days!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Available </a:t>
            </a:r>
            <a:r>
              <a:rPr lang="en-US" sz="2400" dirty="0">
                <a:latin typeface="Myriad Pro" pitchFamily="34" charset="0"/>
              </a:rPr>
              <a:t>through </a:t>
            </a:r>
            <a:r>
              <a:rPr lang="en-US" sz="2400" dirty="0" smtClean="0">
                <a:latin typeface="Myriad Pro" pitchFamily="34" charset="0"/>
              </a:rPr>
              <a:t>LEDRADIANT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Myriad Pro" pitchFamily="34" charset="0"/>
              </a:rPr>
              <a:t>Simple application form</a:t>
            </a:r>
            <a:endParaRPr lang="en-US" sz="2400" dirty="0">
              <a:latin typeface="Myriad Pro" pitchFamily="34" charset="0"/>
            </a:endParaRPr>
          </a:p>
          <a:p>
            <a:endParaRPr lang="en-US" sz="1600" dirty="0">
              <a:latin typeface="Myriad Pro" pitchFamily="34" charset="0"/>
              <a:cs typeface="Arial" pitchFamily="34" charset="0"/>
            </a:endParaRPr>
          </a:p>
          <a:p>
            <a:r>
              <a:rPr lang="en-US" sz="2400" b="1" dirty="0" smtClean="0">
                <a:solidFill>
                  <a:srgbClr val="008000"/>
                </a:solidFill>
                <a:latin typeface="Myriad Pro" pitchFamily="34" charset="0"/>
                <a:cs typeface="Arial" pitchFamily="34" charset="0"/>
              </a:rPr>
              <a:t>10% (Financed) – 50 </a:t>
            </a:r>
            <a:r>
              <a:rPr lang="en-US" sz="2400" b="1" smtClean="0">
                <a:solidFill>
                  <a:srgbClr val="008000"/>
                </a:solidFill>
                <a:latin typeface="Myriad Pro" pitchFamily="34" charset="0"/>
                <a:cs typeface="Arial" pitchFamily="34" charset="0"/>
              </a:rPr>
              <a:t>% (Direct) </a:t>
            </a:r>
            <a:r>
              <a:rPr lang="en-US" sz="2400" b="1" dirty="0" smtClean="0">
                <a:solidFill>
                  <a:srgbClr val="008000"/>
                </a:solidFill>
                <a:latin typeface="Myriad Pro" pitchFamily="34" charset="0"/>
                <a:cs typeface="Arial" pitchFamily="34" charset="0"/>
              </a:rPr>
              <a:t>Deposit On All Orders.</a:t>
            </a:r>
            <a:endParaRPr lang="en-US" sz="2400" b="1" dirty="0">
              <a:solidFill>
                <a:srgbClr val="008000"/>
              </a:solidFill>
              <a:latin typeface="Myriad Pro" pitchFamily="34" charset="0"/>
              <a:cs typeface="Arial" pitchFamily="34" charset="0"/>
            </a:endParaRPr>
          </a:p>
        </p:txBody>
      </p:sp>
      <p:pic>
        <p:nvPicPr>
          <p:cNvPr id="10" name="Picture 9" descr="use our mone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0400" y="6096000"/>
            <a:ext cx="2819048" cy="10571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00400" y="152400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ln w="3175">
                  <a:noFill/>
                </a:ln>
                <a:latin typeface="Myriad Pro" pitchFamily="34" charset="0"/>
                <a:cs typeface="Arial"/>
              </a:rPr>
              <a:t>STEP 3:</a:t>
            </a:r>
            <a:endParaRPr lang="en-US" sz="2800" b="1" dirty="0">
              <a:ln w="3175">
                <a:noFill/>
              </a:ln>
              <a:latin typeface="Myriad Pro" pitchFamily="34" charset="0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4800" y="685800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Myriad Pro" pitchFamily="34" charset="0"/>
                <a:cs typeface="Arial" pitchFamily="34" charset="0"/>
              </a:rPr>
              <a:t>Determine your preferred finance option</a:t>
            </a:r>
          </a:p>
        </p:txBody>
      </p:sp>
    </p:spTree>
    <p:extLst>
      <p:ext uri="{BB962C8B-B14F-4D97-AF65-F5344CB8AC3E}">
        <p14:creationId xmlns:p14="http://schemas.microsoft.com/office/powerpoint/2010/main" val="85489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4"/>
          <p:cNvSpPr/>
          <p:nvPr/>
        </p:nvSpPr>
        <p:spPr>
          <a:xfrm>
            <a:off x="685800" y="0"/>
            <a:ext cx="8188517" cy="224202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600200" y="2286000"/>
            <a:ext cx="67818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70C0"/>
                </a:solidFill>
                <a:latin typeface="Myriad Pro" pitchFamily="34" charset="0"/>
              </a:rPr>
              <a:t>Who May I Work With To Guide Me Through The Building To Complete The Site Survey?</a:t>
            </a:r>
          </a:p>
          <a:p>
            <a:pPr algn="ctr"/>
            <a:r>
              <a:rPr lang="en-US" sz="2400" b="1" dirty="0" smtClean="0">
                <a:solidFill>
                  <a:srgbClr val="0070C0"/>
                </a:solidFill>
                <a:latin typeface="Myriad Pro" pitchFamily="34" charset="0"/>
              </a:rPr>
              <a:t>And</a:t>
            </a:r>
          </a:p>
          <a:p>
            <a:pPr algn="ctr"/>
            <a:r>
              <a:rPr lang="en-US" sz="2400" b="1" dirty="0" smtClean="0">
                <a:solidFill>
                  <a:srgbClr val="0070C0"/>
                </a:solidFill>
                <a:latin typeface="Myriad Pro" pitchFamily="34" charset="0"/>
              </a:rPr>
              <a:t>May We Schedule Our Next Appointment To Review the Solutions &amp; ROLI Package?</a:t>
            </a:r>
          </a:p>
          <a:p>
            <a:pPr algn="ctr"/>
            <a:endParaRPr lang="en-US" sz="2400" b="1" dirty="0" smtClean="0">
              <a:solidFill>
                <a:srgbClr val="0070C0"/>
              </a:solidFill>
              <a:latin typeface="Myriad Pro" pitchFamily="34" charset="0"/>
            </a:endParaRPr>
          </a:p>
          <a:p>
            <a:pPr algn="ctr"/>
            <a:r>
              <a:rPr lang="en-US" sz="4000" b="1" dirty="0" smtClean="0">
                <a:solidFill>
                  <a:srgbClr val="0070C0"/>
                </a:solidFill>
                <a:latin typeface="Myriad Pro" pitchFamily="34" charset="0"/>
              </a:rPr>
              <a:t>Thank you!</a:t>
            </a:r>
            <a:endParaRPr lang="en-US" sz="4000" b="1" dirty="0">
              <a:solidFill>
                <a:srgbClr val="0070C0"/>
              </a:solidFill>
              <a:latin typeface="Myriad Pro" pitchFamily="34" charset="0"/>
            </a:endParaRPr>
          </a:p>
        </p:txBody>
      </p:sp>
      <p:pic>
        <p:nvPicPr>
          <p:cNvPr id="10" name="Picture 9" descr="Colla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455920"/>
            <a:ext cx="10058400" cy="231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3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4650</TotalTime>
  <Words>689</Words>
  <Application>Microsoft Office PowerPoint</Application>
  <PresentationFormat>Custom</PresentationFormat>
  <Paragraphs>142</Paragraphs>
  <Slides>21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(Body)</vt:lpstr>
      <vt:lpstr>Myriad Pro</vt:lpstr>
      <vt:lpstr>Times New Roman</vt:lpstr>
      <vt:lpstr>Custom Design</vt:lpstr>
      <vt:lpstr>BLANCO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Brooke</dc:creator>
  <cp:lastModifiedBy>Maximo</cp:lastModifiedBy>
  <cp:revision>238</cp:revision>
  <cp:lastPrinted>2014-11-20T21:03:30Z</cp:lastPrinted>
  <dcterms:modified xsi:type="dcterms:W3CDTF">2016-11-21T20:10:24Z</dcterms:modified>
</cp:coreProperties>
</file>